
<file path=[Content_Types].xml><?xml version="1.0" encoding="utf-8"?>
<Types xmlns="http://schemas.openxmlformats.org/package/2006/content-types">
  <Default Extension="xml" ContentType="application/xml"/>
  <Default Extension="doc" ContentType="application/msword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docx" ContentType="application/vnd.openxmlformats-officedocument.wordprocessingml.document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sldIdLst>
    <p:sldId id="256" r:id="rId2"/>
    <p:sldId id="369" r:id="rId3"/>
    <p:sldId id="354" r:id="rId4"/>
    <p:sldId id="370" r:id="rId5"/>
    <p:sldId id="359" r:id="rId6"/>
    <p:sldId id="361" r:id="rId7"/>
    <p:sldId id="383" r:id="rId8"/>
    <p:sldId id="396" r:id="rId9"/>
    <p:sldId id="390" r:id="rId10"/>
    <p:sldId id="395" r:id="rId11"/>
    <p:sldId id="398" r:id="rId12"/>
    <p:sldId id="367" r:id="rId13"/>
    <p:sldId id="366" r:id="rId14"/>
    <p:sldId id="381" r:id="rId15"/>
    <p:sldId id="375" r:id="rId16"/>
    <p:sldId id="377" r:id="rId17"/>
    <p:sldId id="378" r:id="rId18"/>
    <p:sldId id="379" r:id="rId19"/>
    <p:sldId id="380" r:id="rId20"/>
    <p:sldId id="385" r:id="rId21"/>
    <p:sldId id="393" r:id="rId22"/>
    <p:sldId id="306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8"/>
    <p:restoredTop sz="94613"/>
  </p:normalViewPr>
  <p:slideViewPr>
    <p:cSldViewPr snapToGrid="0" snapToObjects="1">
      <p:cViewPr varScale="1">
        <p:scale>
          <a:sx n="119" d="100"/>
          <a:sy n="119" d="100"/>
        </p:scale>
        <p:origin x="2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E81C38-33A0-A944-A14B-702D1B67360D}" type="datetimeFigureOut">
              <a:rPr lang="ru-RU" smtClean="0"/>
              <a:t>31.05.22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5EB988-7C91-B349-9C92-B43176CB15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32201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ru-RU" baseline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18334-145E-A84E-AC60-6BE35ABF1DCE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7158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426BA-0802-8041-9CCC-E9196DE992B2}" type="datetimeFigureOut">
              <a:rPr lang="ru-RU" smtClean="0"/>
              <a:t>31.05.22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B0E17-B6FD-6A43-8691-9F40AA895B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85003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426BA-0802-8041-9CCC-E9196DE992B2}" type="datetimeFigureOut">
              <a:rPr lang="ru-RU" smtClean="0"/>
              <a:t>31.05.22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B0E17-B6FD-6A43-8691-9F40AA895B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5385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426BA-0802-8041-9CCC-E9196DE992B2}" type="datetimeFigureOut">
              <a:rPr lang="ru-RU" smtClean="0"/>
              <a:t>31.05.22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B0E17-B6FD-6A43-8691-9F40AA895B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51201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426BA-0802-8041-9CCC-E9196DE992B2}" type="datetimeFigureOut">
              <a:rPr lang="ru-RU" smtClean="0"/>
              <a:t>31.05.22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B0E17-B6FD-6A43-8691-9F40AA895B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23613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426BA-0802-8041-9CCC-E9196DE992B2}" type="datetimeFigureOut">
              <a:rPr lang="ru-RU" smtClean="0"/>
              <a:t>31.05.22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B0E17-B6FD-6A43-8691-9F40AA895B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84445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426BA-0802-8041-9CCC-E9196DE992B2}" type="datetimeFigureOut">
              <a:rPr lang="ru-RU" smtClean="0"/>
              <a:t>31.05.22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B0E17-B6FD-6A43-8691-9F40AA895B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5172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426BA-0802-8041-9CCC-E9196DE992B2}" type="datetimeFigureOut">
              <a:rPr lang="ru-RU" smtClean="0"/>
              <a:t>31.05.22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B0E17-B6FD-6A43-8691-9F40AA895B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453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426BA-0802-8041-9CCC-E9196DE992B2}" type="datetimeFigureOut">
              <a:rPr lang="ru-RU" smtClean="0"/>
              <a:t>31.05.22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B0E17-B6FD-6A43-8691-9F40AA895B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15355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426BA-0802-8041-9CCC-E9196DE992B2}" type="datetimeFigureOut">
              <a:rPr lang="ru-RU" smtClean="0"/>
              <a:t>31.05.22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B0E17-B6FD-6A43-8691-9F40AA895B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9151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426BA-0802-8041-9CCC-E9196DE992B2}" type="datetimeFigureOut">
              <a:rPr lang="ru-RU" smtClean="0"/>
              <a:t>31.05.22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B0E17-B6FD-6A43-8691-9F40AA895B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7571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426BA-0802-8041-9CCC-E9196DE992B2}" type="datetimeFigureOut">
              <a:rPr lang="ru-RU" smtClean="0"/>
              <a:t>31.05.22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B0E17-B6FD-6A43-8691-9F40AA895B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4939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6426BA-0802-8041-9CCC-E9196DE992B2}" type="datetimeFigureOut">
              <a:rPr lang="ru-RU" smtClean="0"/>
              <a:t>31.05.22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EB0E17-B6FD-6A43-8691-9F40AA895B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2789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Word1.docx"/><Relationship Id="rId4" Type="http://schemas.openxmlformats.org/officeDocument/2006/relationships/image" Target="../media/image8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2" Type="http://schemas.openxmlformats.org/officeDocument/2006/relationships/hyperlink" Target="https://www.rosminzdrav.ru/documents/8048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9.tif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Microsoft_Word_97_20041.doc"/><Relationship Id="rId4" Type="http://schemas.openxmlformats.org/officeDocument/2006/relationships/image" Target="../media/image3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altLang="ru-RU" sz="3200" b="1" dirty="0">
                <a:solidFill>
                  <a:schemeClr val="accent1">
                    <a:lumMod val="5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«Актуальные п</a:t>
            </a: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роблемы регулирования организации медицинской помощи орфанным пациентам и пути решения</a:t>
            </a:r>
            <a:r>
              <a:rPr lang="ru-RU" altLang="ru-RU" sz="3200" b="1" dirty="0">
                <a:solidFill>
                  <a:schemeClr val="accent1">
                    <a:lumMod val="5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»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4" name="Заголовок 2">
            <a:extLst>
              <a:ext uri="{FF2B5EF4-FFF2-40B4-BE49-F238E27FC236}">
                <a16:creationId xmlns:a16="http://schemas.microsoft.com/office/drawing/2014/main" xmlns="" id="{9F6FF7CA-5192-45B4-B1AD-50A7FB505B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62978" y="4571522"/>
            <a:ext cx="9144000" cy="1655762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ru-RU" altLang="ru-RU" sz="2000" i="1" cap="none" dirty="0">
                <a:solidFill>
                  <a:schemeClr val="accent1">
                    <a:lumMod val="75000"/>
                  </a:schemeClr>
                </a:solidFill>
                <a:latin typeface="+mn-lt"/>
                <a:cs typeface="Times New Roman" panose="02020603050405020304" pitchFamily="18" charset="0"/>
              </a:rPr>
              <a:t>Смирнова Наталья Сергеевна,</a:t>
            </a:r>
            <a:br>
              <a:rPr lang="ru-RU" altLang="ru-RU" sz="2000" i="1" cap="none" dirty="0">
                <a:solidFill>
                  <a:schemeClr val="accent1">
                    <a:lumMod val="75000"/>
                  </a:schemeClr>
                </a:solidFill>
                <a:latin typeface="+mn-lt"/>
                <a:cs typeface="Times New Roman" panose="02020603050405020304" pitchFamily="18" charset="0"/>
              </a:rPr>
            </a:br>
            <a:r>
              <a:rPr lang="ru-RU" altLang="ru-RU" sz="2000" i="1" cap="none" dirty="0">
                <a:solidFill>
                  <a:schemeClr val="accent1">
                    <a:lumMod val="75000"/>
                  </a:schemeClr>
                </a:solidFill>
                <a:latin typeface="+mn-lt"/>
                <a:cs typeface="Times New Roman" panose="02020603050405020304" pitchFamily="18" charset="0"/>
              </a:rPr>
              <a:t>юрист 1 </a:t>
            </a:r>
            <a:r>
              <a:rPr lang="ru-RU" altLang="ru-RU" sz="2000" i="1" dirty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класса,</a:t>
            </a:r>
          </a:p>
          <a:p>
            <a:pPr algn="r"/>
            <a:r>
              <a:rPr lang="ru-RU" altLang="x-none" sz="2000" i="1" dirty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член «Национального совета </a:t>
            </a:r>
            <a:r>
              <a:rPr lang="ru-RU" altLang="x-none" sz="2100" i="1" dirty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экспертов по редким болезням»</a:t>
            </a:r>
            <a:r>
              <a:rPr lang="ru-RU" altLang="ru-RU" sz="2100" i="1" dirty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/>
            </a:r>
            <a:br>
              <a:rPr lang="ru-RU" altLang="ru-RU" sz="2100" i="1" dirty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</a:br>
            <a:r>
              <a:rPr lang="ru-RU" altLang="ru-RU" sz="2100" i="1" dirty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член Общественного совета</a:t>
            </a:r>
            <a:r>
              <a:rPr lang="ru-RU" altLang="x-none" sz="2100" i="1" dirty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 по редким (орфанным) заболеваниям </a:t>
            </a:r>
            <a:r>
              <a:rPr lang="ru-RU" altLang="ru-RU" sz="2100" i="1" dirty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/>
            </a:r>
            <a:br>
              <a:rPr lang="ru-RU" altLang="ru-RU" sz="2100" i="1" dirty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</a:br>
            <a:r>
              <a:rPr lang="ru-RU" altLang="ru-RU" sz="2100" i="1" dirty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Комитета Государственной Думы по охране здоровья</a:t>
            </a:r>
            <a:br>
              <a:rPr lang="ru-RU" altLang="ru-RU" sz="2100" i="1" dirty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</a:br>
            <a:endParaRPr lang="ru-RU" altLang="ru-RU" sz="2100" i="1" dirty="0">
              <a:solidFill>
                <a:schemeClr val="accent1">
                  <a:lumMod val="75000"/>
                </a:schemeClr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93482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3336" y="268305"/>
            <a:ext cx="11424623" cy="721397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ОБОРОТ НЕЗАРЕГИСТРИРОВАННЫХ ЛЕКАРСТВЕННЫХ СРЕДСТВ НА ТЕРРИТОРИИ РФ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Century Gothic" charset="0"/>
                <a:ea typeface="Times New Roman" charset="0"/>
                <a:cs typeface="Times New Roman" charset="0"/>
              </a:rPr>
              <a:t/>
            </a:r>
            <a:br>
              <a:rPr lang="ru-RU" sz="2000" dirty="0">
                <a:solidFill>
                  <a:schemeClr val="accent5">
                    <a:lumMod val="50000"/>
                  </a:schemeClr>
                </a:solidFill>
                <a:latin typeface="Century Gothic" charset="0"/>
                <a:ea typeface="Times New Roman" charset="0"/>
                <a:cs typeface="Times New Roman" charset="0"/>
              </a:rPr>
            </a:br>
            <a:endParaRPr lang="ru-RU" sz="20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6519" y="2388199"/>
            <a:ext cx="11521440" cy="103273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Однако ч. 3 ст. 47 этого же закона установлен перечень исключений, в соответствии с которым допускает ввоз партии незарегистрированных лекарственных препаратов для оказания конкретному больному медицинской помощи по жизненным показаниям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dirty="0" smtClean="0">
                <a:latin typeface="Times New Roman" charset="0"/>
                <a:ea typeface="Times New Roman" charset="0"/>
                <a:cs typeface="Times New Roman" charset="0"/>
              </a:rPr>
              <a:t>	</a:t>
            </a:r>
            <a:endParaRPr lang="ru-RU" sz="20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76519" y="1086522"/>
            <a:ext cx="11521440" cy="110803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1600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В ч. 1 ст. 13 Федерального закона </a:t>
            </a:r>
            <a:r>
              <a:rPr lang="ru-RU" sz="160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№ 61-ФЗ </a:t>
            </a:r>
            <a:r>
              <a:rPr lang="ru-RU" sz="1600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от 12.04.2014 «Об обороте лекарственных средств» указано: «В Российской Федерации допускаются производство, изготовление, хранение, перевозка, ввоз в Российскую Федерацию, вывоз из Российской Федерации, реклама, отпуск, реализация, передача, применение, уничтожение лекарственных препаратов, если они зарегистрированы соответствующим уполномоченным федеральным органом исполнительной власти».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863840" y="3805042"/>
            <a:ext cx="3816929" cy="243297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 fontAlgn="base"/>
            <a:r>
              <a:rPr lang="ru-RU" sz="169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Федеральный закон от 05.04.2013 № 44-ФЗ «О контрактной системе в сфере закупок товаров, работ, услуг для обеспечения государственных и муниципальных нужд»</a:t>
            </a:r>
            <a:r>
              <a:rPr lang="ru-RU" sz="169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9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содержит </a:t>
            </a:r>
            <a:r>
              <a:rPr lang="ru-RU" sz="169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ограничений по закупке лекарственных препаратов по признаку наличия или отсутствия регистрации их на территории  РФ.</a:t>
            </a:r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473336" y="3805042"/>
            <a:ext cx="6664238" cy="44471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Региональная льгота </a:t>
            </a:r>
            <a:r>
              <a:rPr lang="ru-RU" b="1" u="sng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за счет средств бюджета субъекта при </a:t>
            </a:r>
            <a:r>
              <a:rPr lang="ru-RU" b="1" u="sng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амбулаторном лечении </a:t>
            </a:r>
            <a:r>
              <a:rPr 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(инвалиды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1, 2 группы, дети-инвалиды, дети первых 3-х лет жизни; по)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Постановление Правительства РФ от 30.07.1994 № 890 «О государственной поддержке развития медицинской промышленности и улучшении обеспечения населения лекарственными средствами и изделиями медицинского назначения») </a:t>
            </a:r>
          </a:p>
          <a:p>
            <a:pPr algn="just">
              <a:buFontTx/>
              <a:buChar char="-"/>
            </a:pP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Лекарственное обеспечение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ВСЕМИ!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необходимыми препаратами</a:t>
            </a:r>
          </a:p>
          <a:p>
            <a:pPr marL="0" indent="486827" algn="just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1232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1228" y="1"/>
            <a:ext cx="11719034" cy="946672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Анализ НПА, регулирующих медицинскую помощь и лекарственное обеспечение пациентов с редкими заболеваниями</a:t>
            </a:r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69666662"/>
              </p:ext>
            </p:extLst>
          </p:nvPr>
        </p:nvGraphicFramePr>
        <p:xfrm>
          <a:off x="0" y="869337"/>
          <a:ext cx="12097404" cy="598866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4434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95577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92024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73736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647105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1663782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13760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Субъект РФ</a:t>
                      </a:r>
                    </a:p>
                  </a:txBody>
                  <a:tcPr marL="36195" marR="36195" marT="17780" marB="17780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Наличие актов, регулирующих ведение регионального сегмента федерального регистра </a:t>
                      </a:r>
                    </a:p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 </a:t>
                      </a:r>
                    </a:p>
                  </a:txBody>
                  <a:tcPr marL="36195" marR="36195" marT="17780" marB="1778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Наличие актов, регулирующих организацию медицинской помощи пациентам с редкими заболеваниями</a:t>
                      </a:r>
                    </a:p>
                  </a:txBody>
                  <a:tcPr marL="36195" marR="36195" marT="17780" marB="1778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Наличие актов, регулирующих организация лекарственного обеспечения пациентов с редкими заболеваниями</a:t>
                      </a:r>
                    </a:p>
                  </a:txBody>
                  <a:tcPr marL="36195" marR="36195" marT="17780" marB="1778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Наличие подпрограмм по редким заболеваниям в государственной программе региона «Развитие здравоохранения»</a:t>
                      </a:r>
                    </a:p>
                  </a:txBody>
                  <a:tcPr marL="36195" marR="36195" marT="17780" marB="1778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Наличие региональной программы по редким заболеваниям</a:t>
                      </a:r>
                    </a:p>
                  </a:txBody>
                  <a:tcPr marL="36195" marR="36195" marT="17780" marB="1778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Иные</a:t>
                      </a:r>
                      <a:r>
                        <a:rPr lang="ru-RU" sz="1400" baseline="0" dirty="0"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региональные НПА в сфере оказания медико-социальной помощи больным с редкими заболеваниями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36195" marR="36195" marT="17780" marB="1778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2334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Количество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36195" marR="36195" marT="17780" marB="1778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58</a:t>
                      </a:r>
                    </a:p>
                  </a:txBody>
                  <a:tcPr marL="36195" marR="36195" marT="17780" marB="17780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26 </a:t>
                      </a:r>
                    </a:p>
                  </a:txBody>
                  <a:tcPr marL="36195" marR="36195" marT="17780" marB="17780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57</a:t>
                      </a:r>
                    </a:p>
                  </a:txBody>
                  <a:tcPr marL="36195" marR="36195" marT="17780" marB="17780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31 </a:t>
                      </a:r>
                    </a:p>
                  </a:txBody>
                  <a:tcPr marL="36195" marR="36195" marT="17780" marB="17780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9 </a:t>
                      </a:r>
                    </a:p>
                  </a:txBody>
                  <a:tcPr marL="36195" marR="36195" marT="17780" marB="17780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8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36195" marR="36195" marT="17780" marB="17780" anchor="ctr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1470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100" b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ХМАО</a:t>
                      </a:r>
                      <a:endParaRPr lang="ru-RU" sz="1100" b="1" u="none" strike="noStrike" kern="1200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45804" marR="45804" marT="22902" marB="22902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+</a:t>
                      </a:r>
                      <a:endParaRPr lang="ru-RU" sz="1100" dirty="0"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45804" marR="45804" marT="22902" marB="22902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+</a:t>
                      </a:r>
                      <a:endParaRPr lang="ru-RU" sz="1100" dirty="0"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45804" marR="45804" marT="22902" marB="22902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+</a:t>
                      </a:r>
                      <a:endParaRPr lang="ru-RU" sz="1100" dirty="0"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45804" marR="45804" marT="22902" marB="22902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+</a:t>
                      </a:r>
                      <a:endParaRPr lang="ru-RU" sz="1100" dirty="0"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45804" marR="45804" marT="22902" marB="22902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45804" marR="45804" marT="22902" marB="22902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+</a:t>
                      </a:r>
                      <a:endParaRPr lang="ru-RU" sz="1100" dirty="0"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45804" marR="45804" marT="22902" marB="22902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14704">
                <a:tc gridSpan="7">
                  <a:txBody>
                    <a:bodyPr/>
                    <a:lstStyle/>
                    <a:p>
                      <a:pPr marL="171450" indent="-171450" algn="l" fontAlgn="t">
                        <a:buFont typeface="Arial" charset="0"/>
                        <a:buChar char="•"/>
                      </a:pPr>
                      <a:r>
                        <a:rPr lang="ru-RU" sz="1300" b="0" i="0" u="none" strike="noStrike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Постановление Правительства Ханты-Мансийского автономного округа – Югры </a:t>
                      </a:r>
                      <a:r>
                        <a:rPr lang="is-IS" sz="1300" b="0" i="0" u="none" strike="noStrike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№ 436-п от 09.11.2012 </a:t>
                      </a:r>
                      <a:r>
                        <a:rPr lang="ru-RU" sz="1300" b="0" i="0" u="none" strike="noStrike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«О возложении отдельных полномочий Правительства Ханты-Мансийского автономного округа – Югры в сфере охраны здоровья граждан на Департамент здравоохранения Ханты-Мансийского автономного округа – Югры»</a:t>
                      </a:r>
                    </a:p>
                    <a:p>
                      <a:pPr marL="171450" indent="-171450" algn="l" fontAlgn="t">
                        <a:buFont typeface="Arial" charset="0"/>
                        <a:buChar char="•"/>
                      </a:pPr>
                      <a:r>
                        <a:rPr lang="ru-RU" sz="1300" b="0" i="0" u="none" strike="noStrike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Порядок организации медицинской помощи пациентам (в том числе с редкими заболеваниями) утвержден во всех медицинских организациях автономного округа</a:t>
                      </a:r>
                    </a:p>
                    <a:p>
                      <a:pPr marL="171450" indent="-171450" algn="l" fontAlgn="t">
                        <a:buFont typeface="Arial" charset="0"/>
                        <a:buChar char="•"/>
                      </a:pPr>
                      <a:r>
                        <a:rPr lang="ru-RU" sz="1300" b="0" i="0" u="none" strike="noStrike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Постановление Правительства Ханты-Мансийского автономного округа – Югры </a:t>
                      </a:r>
                      <a:r>
                        <a:rPr lang="is-IS" sz="1300" b="0" i="0" u="none" strike="noStrike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№ 85-п от 27.02.2010 </a:t>
                      </a:r>
                      <a:r>
                        <a:rPr lang="ru-RU" sz="1300" b="0" i="0" u="none" strike="noStrike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«Об обеспечении отдельных категорий граждан, проживающих в Ханты-Мансийском автономном округе – Югре, лекарственными препаратами, медицинскими изделиями и специализированными продуктами лечебного питания, отпускаемыми по рецептам врачей бесплатно или со скидкой, за счет средств бюджета автономного округа»</a:t>
                      </a:r>
                    </a:p>
                    <a:p>
                      <a:pPr marL="171450" indent="-171450" algn="l" fontAlgn="t">
                        <a:buFont typeface="Arial" charset="0"/>
                        <a:buChar char="•"/>
                      </a:pPr>
                      <a:r>
                        <a:rPr lang="ru-RU" sz="1300" b="0" i="0" u="none" strike="noStrike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Приказ Департамента здравоохранения Ханты-Мансийского автономного округа – Югры </a:t>
                      </a:r>
                      <a:r>
                        <a:rPr lang="is-IS" sz="1300" b="0" i="0" u="none" strike="noStrike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№ 468 от 21.10.2013 </a:t>
                      </a:r>
                      <a:r>
                        <a:rPr lang="ru-RU" sz="1300" b="0" i="0" u="none" strike="noStrike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«О порядке организации лекарственного обеспечения граждан, проживающих на территории Ханты-Мансийского автономного округа – Югры и страдающих </a:t>
                      </a:r>
                      <a:r>
                        <a:rPr lang="ru-RU" sz="1300" b="0" i="0" u="none" strike="noStrike" kern="120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жизнеугрожающими и хроническими прогрессирующими редкими (орфанными) заболеваниями, приводящими к сокращению продолжительности жизни граждан или их инвалидности»</a:t>
                      </a:r>
                    </a:p>
                    <a:p>
                      <a:pPr marL="171450" marR="0" indent="-17145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lang="ru-RU" sz="1300" b="0" i="0" u="none" strike="noStrike" kern="120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Постановление Правительства Ханты-Мансийского автономного округа - Югры от 30 декабря 2021 г. No 632-п О Территориальной программе государственных гарантий бесплатного оказания гражданам медицинской помощи в Ханты- Мансийском автономном округе - Югре на 2022 год и на плановый период 2023 и 2024 годов </a:t>
                      </a:r>
                    </a:p>
                    <a:p>
                      <a:pPr marL="171450" marR="0" indent="-17145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lang="ru-RU" sz="1300" b="0" i="0" u="none" strike="noStrike" kern="120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О регулировании отдельных вопросов в сфере охраны здоровья граждан в Ханты-Мансийском автономном округе </a:t>
                      </a:r>
                      <a:r>
                        <a:rPr lang="mr-IN" sz="1300" b="0" i="0" u="none" strike="noStrike" kern="120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–</a:t>
                      </a:r>
                      <a:r>
                        <a:rPr lang="ru-RU" sz="1300" b="0" i="0" u="none" strike="noStrike" kern="120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Югре Закон Ханты-Мансийского автономного округа - Югры от 26 июня 2012 г. No 86-оз </a:t>
                      </a:r>
                    </a:p>
                    <a:p>
                      <a:pPr marL="171450" marR="0" indent="-17145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lang="ru-RU" sz="1300" b="0" i="0" u="none" strike="noStrike" kern="120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О поддержке семьи, материнства, отцовства и детства в Ханты-Мансийском автономном округе - Югре Закон Ханты-Мансийского автономного округа - Югры от 07 июля 2004 г. No 45-оз </a:t>
                      </a:r>
                    </a:p>
                    <a:p>
                      <a:pPr marL="171450" marR="0" indent="-17145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lang="ru-RU" sz="1300" b="0" i="0" u="none" strike="noStrike" kern="120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О мерах социальной поддержки отдельных категорий граждан в Ханты-Мансийском автономном округе - Югре Закон Ханты-Мансийского автономного округа - Югры от 07 ноября 2006 г. No 115-оз </a:t>
                      </a:r>
                    </a:p>
                  </a:txBody>
                  <a:tcPr marL="12700" marR="12700" marT="1270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82439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6391374"/>
              </p:ext>
            </p:extLst>
          </p:nvPr>
        </p:nvGraphicFramePr>
        <p:xfrm>
          <a:off x="0" y="21021"/>
          <a:ext cx="12107917" cy="21052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079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9939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Нормативно правовые Новосибирской области</a:t>
                      </a: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25062">
                <a:tc>
                  <a:txBody>
                    <a:bodyPr/>
                    <a:lstStyle/>
                    <a:p>
                      <a:r>
                        <a:rPr lang="ru-RU" sz="1600" kern="1200" dirty="0">
                          <a:solidFill>
                            <a:schemeClr val="dk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Приказ Министерства здравоохранения Новосибирской области от 01.02.2018 года № 290 «Об организации обеспечения граждан, проживающих на территории Новосибирской области, лекарственными препаратами для медицинского применения, медицинскими изделиями, специализированными продуктами лечебного питания за счет средств федерального бюджета и областного бюджета НО». 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3238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>
                          <a:solidFill>
                            <a:schemeClr val="dk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Приказ МЗ НО от 15.09.2020 № 2271 «Об утверждении алгоритма организации обеспечения лекарственными препаратами несовершеннолетних лиц, страдающих орфанными заболеваниями, проживающих на территории Новосибирской области и имеющих право на льготное лекарственное обеспечение»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4453091"/>
              </p:ext>
            </p:extLst>
          </p:nvPr>
        </p:nvGraphicFramePr>
        <p:xfrm>
          <a:off x="-1" y="2113742"/>
          <a:ext cx="12107917" cy="49880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079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4307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Нормативно правовые акты МО</a:t>
                      </a: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88516">
                <a:tc>
                  <a:txBody>
                    <a:bodyPr/>
                    <a:lstStyle/>
                    <a:p>
                      <a:r>
                        <a:rPr lang="ru-RU" sz="1600" kern="1200" dirty="0">
                          <a:solidFill>
                            <a:schemeClr val="dk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Распоряжение МЗ МО от 9 февраля 2018 года №20-Р «О совершенствовании организации оказания медицинской помощи жителям МО, страдающим заболеваниями, включенными в перечень жизнеугрожающих и хронических прогрессирующих редких (орфанных) заболеваний, приводящих к сокращению продолжительности жизни граждан или их инвалидности» 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54882">
                <a:tc>
                  <a:txBody>
                    <a:bodyPr/>
                    <a:lstStyle/>
                    <a:p>
                      <a:r>
                        <a:rPr lang="ru-RU" sz="1600" kern="1200" dirty="0">
                          <a:solidFill>
                            <a:schemeClr val="dk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Распоряжение МЗ МО области от 11 сентября 2018 года №103-Р «Об утверждении порядка индивидуального обеспечения отдельных категорий граждан лекарственными препаратами»</a:t>
                      </a:r>
                      <a:r>
                        <a:rPr lang="ru-RU" sz="1600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</a:t>
                      </a:r>
                      <a:endParaRPr lang="ru-RU" sz="1600" dirty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54882">
                <a:tc>
                  <a:txBody>
                    <a:bodyPr/>
                    <a:lstStyle/>
                    <a:p>
                      <a:r>
                        <a:rPr lang="ru-RU" sz="1600" kern="1200" dirty="0">
                          <a:solidFill>
                            <a:schemeClr val="dk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Распоряжение МЗ МО от 22 апреля 2011 года №13-Р «Об утверждении Порядка проведения неонатального скрининга в учреждениях здравоохранения Московской области и Порядка проведения </a:t>
                      </a:r>
                      <a:r>
                        <a:rPr lang="ru-RU" sz="1600" kern="1200" dirty="0" err="1">
                          <a:solidFill>
                            <a:schemeClr val="dk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аудиологического</a:t>
                      </a:r>
                      <a:r>
                        <a:rPr lang="ru-RU" sz="1600" kern="1200" dirty="0">
                          <a:solidFill>
                            <a:schemeClr val="dk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скрининга в учреждениях здравоохранения МО»</a:t>
                      </a:r>
                      <a:endParaRPr lang="ru-RU" sz="1600" dirty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2124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>
                          <a:solidFill>
                            <a:schemeClr val="dk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Распоряжение МЗ МО от 5 марта 2020 года №11-Р «Об организации медицинской помощи детям с нервно-мышечной патологией»</a:t>
                      </a:r>
                      <a:r>
                        <a:rPr lang="ru-RU" sz="1600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</a:t>
                      </a:r>
                      <a:endParaRPr lang="ru-RU" sz="1600" dirty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54882"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Приказ МЗ МО от 21.04.2021 № 337 «Об обеспечении детей МО, страдающих СМА лекарственными</a:t>
                      </a:r>
                      <a:r>
                        <a:rPr lang="ru-RU" sz="1600" baseline="0" dirty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препаратами  </a:t>
                      </a:r>
                      <a:r>
                        <a:rPr lang="ru-RU" sz="1600" baseline="0" dirty="0" err="1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Нусинерсен</a:t>
                      </a:r>
                      <a:r>
                        <a:rPr lang="ru-RU" sz="1600" baseline="0" dirty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и </a:t>
                      </a:r>
                      <a:r>
                        <a:rPr lang="ru-RU" sz="1600" baseline="0" dirty="0" err="1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Рисдиплам</a:t>
                      </a:r>
                      <a:r>
                        <a:rPr lang="ru-RU" sz="1600" baseline="0" dirty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»</a:t>
                      </a:r>
                      <a:endParaRPr lang="ru-RU" sz="1600" dirty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78713">
                <a:tc>
                  <a:txBody>
                    <a:bodyPr/>
                    <a:lstStyle/>
                    <a:p>
                      <a:pPr marL="0" indent="0" algn="just" fontAlgn="base">
                        <a:lnSpc>
                          <a:spcPct val="8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Распоряжение Министерства здравоохранения МО от 12.02.2018 № </a:t>
                      </a:r>
                      <a:r>
                        <a:rPr lang="ru-RU" sz="1600" b="0" dirty="0">
                          <a:solidFill>
                            <a:schemeClr val="tx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23-Р </a:t>
                      </a:r>
                      <a:r>
                        <a:rPr lang="mr-IN" sz="1600" b="0" dirty="0">
                          <a:solidFill>
                            <a:schemeClr val="tx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–</a:t>
                      </a:r>
                      <a:r>
                        <a:rPr lang="ru-RU" sz="1600" b="0" dirty="0">
                          <a:solidFill>
                            <a:schemeClr val="tx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о ведении регистра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10494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Распоряжение МЗ МО от 28.04.2020 № 45-Р «</a:t>
                      </a:r>
                      <a:r>
                        <a:rPr lang="ru-RU" sz="1600" dirty="0" err="1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Оформировании</a:t>
                      </a:r>
                      <a:r>
                        <a:rPr lang="ru-RU" sz="1600" dirty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заявки на лекарственные препараты, МЗ, СПЛП для детей-инвалидов в целях обеспечения в амбулаторных условиях отдельных категорий граждан в 2021 г. за счет средств федерального, регионального </a:t>
                      </a:r>
                      <a:r>
                        <a:rPr lang="ru-RU" sz="1600" kern="1200" dirty="0">
                          <a:solidFill>
                            <a:schemeClr val="dk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бюджетов»</a:t>
                      </a:r>
                      <a:r>
                        <a:rPr lang="ru-RU" sz="1600" kern="1200" baseline="0" dirty="0">
                          <a:solidFill>
                            <a:schemeClr val="dk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</a:t>
                      </a:r>
                      <a:r>
                        <a:rPr lang="ru-RU" sz="1600" kern="1200" dirty="0">
                          <a:solidFill>
                            <a:schemeClr val="dk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Распоряжение МЗ МО от 11 сентября 2018 года </a:t>
                      </a:r>
                      <a:r>
                        <a:rPr lang="ru-RU" sz="1600" kern="1200" dirty="0" err="1">
                          <a:solidFill>
                            <a:schemeClr val="dk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N</a:t>
                      </a:r>
                      <a:r>
                        <a:rPr lang="ru-RU" sz="1600" kern="1200" dirty="0">
                          <a:solidFill>
                            <a:schemeClr val="dk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103-Р «Об утверждении порядка индивидуального обеспечения отдельных категорий граждан лекарственными препаратам»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202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140403"/>
              </p:ext>
            </p:extLst>
          </p:nvPr>
        </p:nvGraphicFramePr>
        <p:xfrm>
          <a:off x="0" y="0"/>
          <a:ext cx="12192000" cy="72353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56755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Нормативно правовые акты субъектов РФ</a:t>
                      </a: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99848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Приказ Министерства здравоохранения Республики Башкортостан от 25 октября 2019 г. № 1901-Д </a:t>
                      </a:r>
                    </a:p>
                    <a:p>
                      <a:pPr marL="0" algn="l" defTabSz="914400" rtl="0" eaLnBrk="1" latinLnBrk="0" hangingPunct="1"/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О совершенствовании организации оказания медицинской помощи жителям Республики Башкортостан, страдающим редкими (орфанными) заболеваниями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1958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Постановление Правительства Республики Бурятия от 19 мая 2021 г. № 223 Об утверждении Порядка предоставления разовой финансовой</a:t>
                      </a:r>
                      <a:r>
                        <a:rPr lang="ru-RU" sz="1800" kern="1200" baseline="0" dirty="0">
                          <a:solidFill>
                            <a:schemeClr val="dk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помощи родителям (законным представителям) на </a:t>
                      </a:r>
                      <a:r>
                        <a:rPr lang="ru-RU" sz="1800" kern="1200" dirty="0" err="1">
                          <a:solidFill>
                            <a:schemeClr val="dk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генотерапевтическое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лечение спинально-</a:t>
                      </a:r>
                      <a:r>
                        <a:rPr lang="ru-RU" sz="1800" kern="1200" dirty="0" err="1">
                          <a:solidFill>
                            <a:schemeClr val="dk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мышечнои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̆ атрофии первого типа (болезнь </a:t>
                      </a:r>
                      <a:r>
                        <a:rPr lang="ru-RU" sz="1800" kern="1200" dirty="0" err="1">
                          <a:solidFill>
                            <a:schemeClr val="dk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Верднига-Гоффмана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)</a:t>
                      </a:r>
                      <a:b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</a:br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несовершеннолетнего ребенка, нуждающегося в дорогостоящем лечении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8851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Приказ Министерства здравоохранения Республики Мордовия от 21 мая 2021 г. № 552 </a:t>
                      </a:r>
                    </a:p>
                    <a:p>
                      <a:pPr marL="0" algn="l" defTabSz="914400" rtl="0" eaLnBrk="1" latinLnBrk="0" hangingPunct="1"/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Об утверждении Положения об организации оказания 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медицинской 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помощи и схемы маршрутизации 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детей 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с врожденными и (или) наследственными, редкими (орфанными) заболеваниями для оказания 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специализированной</a:t>
                      </a:r>
                      <a:r>
                        <a:rPr lang="ru-RU" sz="1800" kern="1200">
                          <a:solidFill>
                            <a:schemeClr val="dk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/>
                      </a:r>
                      <a:br>
                        <a:rPr lang="ru-RU" sz="1800" kern="1200">
                          <a:solidFill>
                            <a:schemeClr val="dk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</a:br>
                      <a:r>
                        <a:rPr lang="ru-RU" sz="1800" kern="1200" smtClean="0">
                          <a:solidFill>
                            <a:schemeClr val="dk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медицинско 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помощи в Республике Мордовия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195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Приказ Департамента здравоохранения города Москвы от 21 февраля 2014 г. № 139 </a:t>
                      </a:r>
                    </a:p>
                    <a:p>
                      <a:pPr marL="0" algn="l" defTabSz="914400" rtl="0" eaLnBrk="1" latinLnBrk="0" hangingPunct="1"/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О 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дальнейшем 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совершенствовании организации оказания 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медицинской</a:t>
                      </a:r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помощи 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жителям города Москвы, страдающим заболеваниями, включенными в перечень жизнеугрожающих и хронических прогрессирующих редких (орфанных) заболеваний (с изменениями на 11 апреля 2017 года)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195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Приказ Министерства здравоохранения Нижегородской области от 14 сентября 2020 г. № 315-823/20П/од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Об утверждении положения по оказанию медицинской помощи и схемы маршрутизации детей с орфанными заболеваниями для оказания специализированной медицинской помощи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5722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Об организации обеспечения отдельных категорий граждан лекарственными препаратами, медицинскими изделиями и специализированными продуктами лечебного питания на территории Калининградской области и признании утратившим силу Приказа от 04.05.2018 </a:t>
                      </a:r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N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245 (с изменениями на 22 августа 2019 года) Приказ Минздрава Калининградской области от 15 мая 2019 г. </a:t>
                      </a:r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No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336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5595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650" y="1032735"/>
            <a:ext cx="5079178" cy="4636546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«Организация </a:t>
            </a:r>
            <a:r>
              <a:rPr lang="ru-RU" b="1" dirty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медицинской помощи пациентам </a:t>
            </a:r>
            <a:r>
              <a:rPr lang="ru-RU" b="1" dirty="0" smtClean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с нервно-мышечной патологией»</a:t>
            </a:r>
            <a:r>
              <a:rPr lang="ru-RU" dirty="0" smtClean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ru-RU" dirty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562523"/>
              </p:ext>
            </p:extLst>
          </p:nvPr>
        </p:nvGraphicFramePr>
        <p:xfrm>
          <a:off x="6538483" y="251144"/>
          <a:ext cx="4262195" cy="64739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2" name="Документ" r:id="rId3" imgW="5943600" imgH="9029700" progId="Word.Document.12">
                  <p:embed/>
                </p:oleObj>
              </mc:Choice>
              <mc:Fallback>
                <p:oleObj name="Документ" r:id="rId3" imgW="5943600" imgH="90297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538483" y="251144"/>
                        <a:ext cx="4262195" cy="647390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78548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A1BA1E5-C633-4ECD-927B-36FEF5DE2A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6760" y="258964"/>
            <a:ext cx="10515600" cy="741899"/>
          </a:xfrm>
        </p:spPr>
        <p:txBody>
          <a:bodyPr anchor="t">
            <a:normAutofit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Ключевые Положения Приказа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D7E76BC9-A3F2-4D68-BEFC-C435C4695E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4713" y="1790848"/>
            <a:ext cx="11326917" cy="5067151"/>
          </a:xfrm>
          <a:noFill/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marL="514350" lvl="0" indent="-514350">
              <a:spcBef>
                <a:spcPts val="600"/>
              </a:spcBef>
              <a:buFont typeface="+mj-lt"/>
              <a:buAutoNum type="arabicPeriod"/>
            </a:pPr>
            <a:r>
              <a:rPr lang="ru-RU" sz="1800" b="1" dirty="0">
                <a:latin typeface="Times New Roman" charset="0"/>
                <a:ea typeface="Times New Roman" charset="0"/>
                <a:cs typeface="Times New Roman" charset="0"/>
              </a:rPr>
              <a:t>Создать на базе медицинской организации (наименование) субъекта РФ на функциональной основе центры  нервно-мышечных заболеваний для детей и взрослого населения.</a:t>
            </a:r>
          </a:p>
          <a:p>
            <a:pPr marL="514350" indent="-514350">
              <a:spcBef>
                <a:spcPts val="600"/>
              </a:spcBef>
              <a:buFont typeface="+mj-lt"/>
              <a:buAutoNum type="arabicPeriod"/>
            </a:pPr>
            <a:r>
              <a:rPr lang="ru-RU" sz="1800" b="1" dirty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Центр не является структурным, а также обособленным подразделением медицинской организации и подчиняется главному </a:t>
            </a:r>
            <a:r>
              <a:rPr lang="ru-RU" sz="1800" b="1" dirty="0" smtClean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врачу. </a:t>
            </a:r>
            <a:endParaRPr lang="ru-RU" sz="1800" b="1" dirty="0">
              <a:solidFill>
                <a:srgbClr val="C00000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spcBef>
                <a:spcPts val="600"/>
              </a:spcBef>
              <a:buNone/>
            </a:pPr>
            <a:r>
              <a:rPr lang="ru-RU" sz="1800" b="1" dirty="0" smtClean="0">
                <a:latin typeface="Times New Roman" charset="0"/>
                <a:ea typeface="Times New Roman" charset="0"/>
                <a:cs typeface="Times New Roman" charset="0"/>
              </a:rPr>
              <a:t>3. </a:t>
            </a:r>
            <a:r>
              <a:rPr lang="ru-RU" sz="1800" b="1" dirty="0">
                <a:latin typeface="Times New Roman" charset="0"/>
                <a:ea typeface="Times New Roman" charset="0"/>
                <a:cs typeface="Times New Roman" charset="0"/>
              </a:rPr>
              <a:t>Основными задачами </a:t>
            </a:r>
            <a:r>
              <a:rPr lang="ru-RU" sz="1800" b="1" dirty="0" smtClean="0">
                <a:latin typeface="Times New Roman" charset="0"/>
                <a:ea typeface="Times New Roman" charset="0"/>
                <a:cs typeface="Times New Roman" charset="0"/>
              </a:rPr>
              <a:t>Центра: </a:t>
            </a:r>
            <a:endParaRPr lang="ru-RU" sz="1800" b="1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spcBef>
                <a:spcPts val="600"/>
              </a:spcBef>
              <a:buNone/>
            </a:pPr>
            <a:r>
              <a:rPr lang="ru-RU" sz="1800" dirty="0">
                <a:latin typeface="Times New Roman" charset="0"/>
                <a:ea typeface="Times New Roman" charset="0"/>
                <a:cs typeface="Times New Roman" charset="0"/>
              </a:rPr>
              <a:t>1) консультация </a:t>
            </a:r>
            <a:r>
              <a:rPr lang="ru-RU" sz="1800" dirty="0" smtClean="0">
                <a:latin typeface="Times New Roman" charset="0"/>
                <a:ea typeface="Times New Roman" charset="0"/>
                <a:cs typeface="Times New Roman" charset="0"/>
              </a:rPr>
              <a:t>пациентов с </a:t>
            </a:r>
            <a:r>
              <a:rPr lang="ru-RU" sz="1800" dirty="0">
                <a:latin typeface="Times New Roman" charset="0"/>
                <a:ea typeface="Times New Roman" charset="0"/>
                <a:cs typeface="Times New Roman" charset="0"/>
              </a:rPr>
              <a:t>нервно-</a:t>
            </a:r>
            <a:r>
              <a:rPr lang="ru-RU" sz="1800" dirty="0" err="1">
                <a:latin typeface="Times New Roman" charset="0"/>
                <a:ea typeface="Times New Roman" charset="0"/>
                <a:cs typeface="Times New Roman" charset="0"/>
              </a:rPr>
              <a:t>мышечнои</a:t>
            </a:r>
            <a:r>
              <a:rPr lang="ru-RU" sz="1800" dirty="0">
                <a:latin typeface="Times New Roman" charset="0"/>
                <a:ea typeface="Times New Roman" charset="0"/>
                <a:cs typeface="Times New Roman" charset="0"/>
              </a:rPr>
              <a:t>̆ </a:t>
            </a:r>
            <a:r>
              <a:rPr lang="ru-RU" sz="1800" dirty="0" err="1">
                <a:latin typeface="Times New Roman" charset="0"/>
                <a:ea typeface="Times New Roman" charset="0"/>
                <a:cs typeface="Times New Roman" charset="0"/>
              </a:rPr>
              <a:t>патологиеи</a:t>
            </a:r>
            <a:r>
              <a:rPr lang="ru-RU" sz="1800" dirty="0">
                <a:latin typeface="Times New Roman" charset="0"/>
                <a:ea typeface="Times New Roman" charset="0"/>
                <a:cs typeface="Times New Roman" charset="0"/>
              </a:rPr>
              <a:t>̆; 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ru-RU" sz="1800" dirty="0">
                <a:latin typeface="Times New Roman" charset="0"/>
                <a:ea typeface="Times New Roman" charset="0"/>
                <a:cs typeface="Times New Roman" charset="0"/>
              </a:rPr>
              <a:t>2) диагностические </a:t>
            </a:r>
            <a:r>
              <a:rPr lang="ru-RU" sz="1800" dirty="0" smtClean="0">
                <a:latin typeface="Times New Roman" charset="0"/>
                <a:ea typeface="Times New Roman" charset="0"/>
                <a:cs typeface="Times New Roman" charset="0"/>
              </a:rPr>
              <a:t>исследования; </a:t>
            </a:r>
            <a:endParaRPr lang="ru-RU" sz="18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spcBef>
                <a:spcPts val="600"/>
              </a:spcBef>
              <a:buNone/>
            </a:pPr>
            <a:r>
              <a:rPr lang="ru-RU" sz="1800" dirty="0">
                <a:latin typeface="Times New Roman" charset="0"/>
                <a:ea typeface="Times New Roman" charset="0"/>
                <a:cs typeface="Times New Roman" charset="0"/>
              </a:rPr>
              <a:t>3) амбулаторное и стационарное </a:t>
            </a:r>
            <a:r>
              <a:rPr lang="ru-RU" sz="1800" dirty="0" smtClean="0">
                <a:latin typeface="Times New Roman" charset="0"/>
                <a:ea typeface="Times New Roman" charset="0"/>
                <a:cs typeface="Times New Roman" charset="0"/>
              </a:rPr>
              <a:t>лечение; </a:t>
            </a:r>
            <a:endParaRPr lang="ru-RU" sz="18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spcBef>
                <a:spcPts val="600"/>
              </a:spcBef>
              <a:buNone/>
            </a:pPr>
            <a:r>
              <a:rPr lang="ru-RU" sz="1800" dirty="0">
                <a:latin typeface="Times New Roman" charset="0"/>
                <a:ea typeface="Times New Roman" charset="0"/>
                <a:cs typeface="Times New Roman" charset="0"/>
              </a:rPr>
              <a:t>4) динамическое </a:t>
            </a:r>
            <a:r>
              <a:rPr lang="ru-RU" sz="1800" dirty="0" smtClean="0">
                <a:latin typeface="Times New Roman" charset="0"/>
                <a:ea typeface="Times New Roman" charset="0"/>
                <a:cs typeface="Times New Roman" charset="0"/>
              </a:rPr>
              <a:t>наблюдение; </a:t>
            </a:r>
            <a:endParaRPr lang="ru-RU" sz="18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spcBef>
                <a:spcPts val="600"/>
              </a:spcBef>
              <a:buNone/>
            </a:pPr>
            <a:r>
              <a:rPr lang="ru-RU" sz="1800" dirty="0">
                <a:latin typeface="Times New Roman" charset="0"/>
                <a:ea typeface="Times New Roman" charset="0"/>
                <a:cs typeface="Times New Roman" charset="0"/>
              </a:rPr>
              <a:t>5) </a:t>
            </a:r>
            <a:r>
              <a:rPr lang="ru-RU" sz="1800" dirty="0" err="1">
                <a:latin typeface="Times New Roman" charset="0"/>
                <a:ea typeface="Times New Roman" charset="0"/>
                <a:cs typeface="Times New Roman" charset="0"/>
              </a:rPr>
              <a:t>взаимодействие</a:t>
            </a:r>
            <a:r>
              <a:rPr lang="ru-RU" sz="1800" dirty="0">
                <a:latin typeface="Times New Roman" charset="0"/>
                <a:ea typeface="Times New Roman" charset="0"/>
                <a:cs typeface="Times New Roman" charset="0"/>
              </a:rPr>
              <a:t> с </a:t>
            </a:r>
            <a:r>
              <a:rPr lang="ru-RU" sz="1800" dirty="0" smtClean="0">
                <a:latin typeface="Times New Roman" charset="0"/>
                <a:ea typeface="Times New Roman" charset="0"/>
                <a:cs typeface="Times New Roman" charset="0"/>
              </a:rPr>
              <a:t>медико-генетическим </a:t>
            </a:r>
            <a:r>
              <a:rPr lang="ru-RU" sz="1800" dirty="0" err="1" smtClean="0">
                <a:latin typeface="Times New Roman" charset="0"/>
                <a:ea typeface="Times New Roman" charset="0"/>
                <a:cs typeface="Times New Roman" charset="0"/>
              </a:rPr>
              <a:t>центорм</a:t>
            </a:r>
            <a:r>
              <a:rPr lang="ru-RU" sz="1800" dirty="0" smtClean="0">
                <a:latin typeface="Times New Roman" charset="0"/>
                <a:ea typeface="Times New Roman" charset="0"/>
                <a:cs typeface="Times New Roman" charset="0"/>
              </a:rPr>
              <a:t>/ врачом-генетиком и другими медицинскими организациями; </a:t>
            </a:r>
            <a:endParaRPr lang="ru-RU" sz="18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spcBef>
                <a:spcPts val="600"/>
              </a:spcBef>
              <a:buNone/>
            </a:pPr>
            <a:r>
              <a:rPr lang="ru-RU" sz="1800" dirty="0">
                <a:latin typeface="Times New Roman" charset="0"/>
                <a:ea typeface="Times New Roman" charset="0"/>
                <a:cs typeface="Times New Roman" charset="0"/>
              </a:rPr>
              <a:t>6) ведение реестра </a:t>
            </a:r>
            <a:r>
              <a:rPr lang="ru-RU" sz="1800" dirty="0" smtClean="0">
                <a:latin typeface="Times New Roman" charset="0"/>
                <a:ea typeface="Times New Roman" charset="0"/>
                <a:cs typeface="Times New Roman" charset="0"/>
              </a:rPr>
              <a:t>больных с </a:t>
            </a:r>
            <a:r>
              <a:rPr lang="ru-RU" sz="1800" dirty="0">
                <a:latin typeface="Times New Roman" charset="0"/>
                <a:ea typeface="Times New Roman" charset="0"/>
                <a:cs typeface="Times New Roman" charset="0"/>
              </a:rPr>
              <a:t>нервно-</a:t>
            </a:r>
            <a:r>
              <a:rPr lang="ru-RU" sz="1800" dirty="0" err="1">
                <a:latin typeface="Times New Roman" charset="0"/>
                <a:ea typeface="Times New Roman" charset="0"/>
                <a:cs typeface="Times New Roman" charset="0"/>
              </a:rPr>
              <a:t>мышечнои</a:t>
            </a:r>
            <a:r>
              <a:rPr lang="ru-RU" sz="1800" dirty="0">
                <a:latin typeface="Times New Roman" charset="0"/>
                <a:ea typeface="Times New Roman" charset="0"/>
                <a:cs typeface="Times New Roman" charset="0"/>
              </a:rPr>
              <a:t>̆ </a:t>
            </a:r>
            <a:r>
              <a:rPr lang="ru-RU" sz="1800" dirty="0" err="1">
                <a:latin typeface="Times New Roman" charset="0"/>
                <a:ea typeface="Times New Roman" charset="0"/>
                <a:cs typeface="Times New Roman" charset="0"/>
              </a:rPr>
              <a:t>патологиеи</a:t>
            </a:r>
            <a:r>
              <a:rPr lang="ru-RU" sz="1800" dirty="0" smtClean="0">
                <a:latin typeface="Times New Roman" charset="0"/>
                <a:ea typeface="Times New Roman" charset="0"/>
                <a:cs typeface="Times New Roman" charset="0"/>
              </a:rPr>
              <a:t>̆;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ru-RU" sz="1800" dirty="0" smtClean="0">
                <a:latin typeface="Times New Roman" charset="0"/>
                <a:ea typeface="Times New Roman" charset="0"/>
                <a:cs typeface="Times New Roman" charset="0"/>
              </a:rPr>
              <a:t>7) обеспечение </a:t>
            </a:r>
            <a:r>
              <a:rPr lang="ru-RU" sz="1800" dirty="0" err="1">
                <a:latin typeface="Times New Roman" charset="0"/>
                <a:ea typeface="Times New Roman" charset="0"/>
                <a:cs typeface="Times New Roman" charset="0"/>
              </a:rPr>
              <a:t>поэтапнои</a:t>
            </a:r>
            <a:r>
              <a:rPr lang="ru-RU" sz="1800" dirty="0">
                <a:latin typeface="Times New Roman" charset="0"/>
                <a:ea typeface="Times New Roman" charset="0"/>
                <a:cs typeface="Times New Roman" charset="0"/>
              </a:rPr>
              <a:t>̆ реабилитации и </a:t>
            </a:r>
            <a:r>
              <a:rPr lang="ru-RU" sz="1800" dirty="0" err="1">
                <a:latin typeface="Times New Roman" charset="0"/>
                <a:ea typeface="Times New Roman" charset="0"/>
                <a:cs typeface="Times New Roman" charset="0"/>
              </a:rPr>
              <a:t>социальнои</a:t>
            </a:r>
            <a:r>
              <a:rPr lang="ru-RU" sz="1800" dirty="0">
                <a:latin typeface="Times New Roman" charset="0"/>
                <a:ea typeface="Times New Roman" charset="0"/>
                <a:cs typeface="Times New Roman" charset="0"/>
              </a:rPr>
              <a:t>̆ </a:t>
            </a:r>
            <a:r>
              <a:rPr lang="ru-RU" sz="1800" dirty="0" smtClean="0">
                <a:latin typeface="Times New Roman" charset="0"/>
                <a:ea typeface="Times New Roman" charset="0"/>
                <a:cs typeface="Times New Roman" charset="0"/>
              </a:rPr>
              <a:t>адаптации.</a:t>
            </a:r>
          </a:p>
          <a:p>
            <a:pPr marL="0" lvl="0" indent="0">
              <a:buNone/>
            </a:pPr>
            <a:r>
              <a:rPr lang="ru-RU" sz="1800" b="1" dirty="0" smtClean="0">
                <a:latin typeface="Times New Roman" charset="0"/>
                <a:ea typeface="Times New Roman" charset="0"/>
                <a:cs typeface="Times New Roman" charset="0"/>
              </a:rPr>
              <a:t>4. Руководителю </a:t>
            </a:r>
            <a:r>
              <a:rPr lang="ru-RU" sz="1800" b="1" dirty="0">
                <a:latin typeface="Times New Roman" charset="0"/>
                <a:ea typeface="Times New Roman" charset="0"/>
                <a:cs typeface="Times New Roman" charset="0"/>
              </a:rPr>
              <a:t>медицинской организации (наименование) субъекта </a:t>
            </a:r>
            <a:r>
              <a:rPr lang="ru-RU" sz="1800" b="1" dirty="0" smtClean="0">
                <a:latin typeface="Times New Roman" charset="0"/>
                <a:ea typeface="Times New Roman" charset="0"/>
                <a:cs typeface="Times New Roman" charset="0"/>
              </a:rPr>
              <a:t>РФ</a:t>
            </a:r>
            <a:r>
              <a:rPr lang="ru-RU" sz="18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sz="1800" b="1" dirty="0" smtClean="0">
                <a:latin typeface="Times New Roman" charset="0"/>
                <a:ea typeface="Times New Roman" charset="0"/>
                <a:cs typeface="Times New Roman" charset="0"/>
              </a:rPr>
              <a:t>организовать работу Центра и назначить </a:t>
            </a:r>
            <a:r>
              <a:rPr lang="ru-RU" sz="1800" b="1" dirty="0">
                <a:latin typeface="Times New Roman" charset="0"/>
                <a:ea typeface="Times New Roman" charset="0"/>
                <a:cs typeface="Times New Roman" charset="0"/>
              </a:rPr>
              <a:t>руководителя Центра.</a:t>
            </a:r>
            <a:endParaRPr lang="ru-RU" sz="18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lvl="0" indent="0">
              <a:buNone/>
            </a:pPr>
            <a:r>
              <a:rPr lang="ru-RU" sz="1800" b="1" dirty="0" smtClean="0">
                <a:latin typeface="Times New Roman" charset="0"/>
                <a:ea typeface="Times New Roman" charset="0"/>
                <a:cs typeface="Times New Roman" charset="0"/>
              </a:rPr>
              <a:t>5. Главным </a:t>
            </a:r>
            <a:r>
              <a:rPr lang="ru-RU" sz="1800" b="1" dirty="0">
                <a:latin typeface="Times New Roman" charset="0"/>
                <a:ea typeface="Times New Roman" charset="0"/>
                <a:cs typeface="Times New Roman" charset="0"/>
              </a:rPr>
              <a:t>врачам медицинских организаций субъекта РФ, организовать оказание медицинской помощи больным с нервно-мышечными заболеваниями в соответствии с настоящим Приказом.</a:t>
            </a:r>
            <a:endParaRPr lang="ru-RU" sz="18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spcBef>
                <a:spcPts val="600"/>
              </a:spcBef>
              <a:buNone/>
            </a:pPr>
            <a:endParaRPr lang="ru-RU" sz="18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spcBef>
                <a:spcPts val="600"/>
              </a:spcBef>
              <a:buNone/>
            </a:pPr>
            <a:endParaRPr lang="ru-RU" sz="18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spcBef>
                <a:spcPts val="600"/>
              </a:spcBef>
              <a:buNone/>
            </a:pPr>
            <a:endParaRPr lang="ru-RU" sz="18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514350" lvl="0" indent="-514350">
              <a:spcBef>
                <a:spcPts val="600"/>
              </a:spcBef>
              <a:buFont typeface="+mj-lt"/>
              <a:buAutoNum type="arabicPeriod"/>
            </a:pPr>
            <a:endParaRPr lang="ru-RU" sz="18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endParaRPr lang="ru-RU" sz="18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="" xmlns:a16="http://schemas.microsoft.com/office/drawing/2014/main" id="{D28E9371-0788-4985-BFF9-AD33F6DC26F0}"/>
              </a:ext>
            </a:extLst>
          </p:cNvPr>
          <p:cNvGrpSpPr/>
          <p:nvPr/>
        </p:nvGrpSpPr>
        <p:grpSpPr>
          <a:xfrm>
            <a:off x="504713" y="1050943"/>
            <a:ext cx="10439400" cy="689826"/>
            <a:chOff x="2034381" y="2951162"/>
            <a:chExt cx="8123237" cy="955675"/>
          </a:xfrm>
        </p:grpSpPr>
        <p:sp>
          <p:nvSpPr>
            <p:cNvPr id="21" name="Freeform: Shape 20">
              <a:extLst>
                <a:ext uri="{FF2B5EF4-FFF2-40B4-BE49-F238E27FC236}">
                  <a16:creationId xmlns="" xmlns:a16="http://schemas.microsoft.com/office/drawing/2014/main" id="{1165413C-D8B4-48F6-AC6C-D85366E120AA}"/>
                </a:ext>
              </a:extLst>
            </p:cNvPr>
            <p:cNvSpPr/>
            <p:nvPr/>
          </p:nvSpPr>
          <p:spPr>
            <a:xfrm>
              <a:off x="2034381" y="2951162"/>
              <a:ext cx="2389187" cy="955675"/>
            </a:xfrm>
            <a:custGeom>
              <a:avLst/>
              <a:gdLst>
                <a:gd name="connsiteX0" fmla="*/ 0 w 2389187"/>
                <a:gd name="connsiteY0" fmla="*/ 0 h 955675"/>
                <a:gd name="connsiteX1" fmla="*/ 1911350 w 2389187"/>
                <a:gd name="connsiteY1" fmla="*/ 0 h 955675"/>
                <a:gd name="connsiteX2" fmla="*/ 2389187 w 2389187"/>
                <a:gd name="connsiteY2" fmla="*/ 477838 h 955675"/>
                <a:gd name="connsiteX3" fmla="*/ 1911350 w 2389187"/>
                <a:gd name="connsiteY3" fmla="*/ 955675 h 955675"/>
                <a:gd name="connsiteX4" fmla="*/ 0 w 2389187"/>
                <a:gd name="connsiteY4" fmla="*/ 955675 h 955675"/>
                <a:gd name="connsiteX5" fmla="*/ 0 w 2389187"/>
                <a:gd name="connsiteY5" fmla="*/ 0 h 955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89187" h="955675">
                  <a:moveTo>
                    <a:pt x="0" y="0"/>
                  </a:moveTo>
                  <a:lnTo>
                    <a:pt x="1911350" y="0"/>
                  </a:lnTo>
                  <a:lnTo>
                    <a:pt x="2389187" y="477838"/>
                  </a:lnTo>
                  <a:lnTo>
                    <a:pt x="1911350" y="955675"/>
                  </a:lnTo>
                  <a:lnTo>
                    <a:pt x="0" y="9556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61366" tIns="130683" rIns="304261" bIns="130683" numCol="1" spcCol="1270" anchor="ctr" anchorCtr="0">
              <a:noAutofit/>
            </a:bodyPr>
            <a:lstStyle/>
            <a:p>
              <a:pPr marL="0" lvl="0" indent="0" algn="ctr" defTabSz="2178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1400" kern="1200" dirty="0"/>
                <a:t>Создание Центра СМА</a:t>
              </a:r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="" xmlns:a16="http://schemas.microsoft.com/office/drawing/2014/main" id="{EF82778F-6C3E-45AD-8E79-536697880566}"/>
                </a:ext>
              </a:extLst>
            </p:cNvPr>
            <p:cNvSpPr/>
            <p:nvPr/>
          </p:nvSpPr>
          <p:spPr>
            <a:xfrm>
              <a:off x="3945731" y="2951162"/>
              <a:ext cx="2389187" cy="955675"/>
            </a:xfrm>
            <a:custGeom>
              <a:avLst/>
              <a:gdLst>
                <a:gd name="connsiteX0" fmla="*/ 0 w 2389187"/>
                <a:gd name="connsiteY0" fmla="*/ 0 h 955675"/>
                <a:gd name="connsiteX1" fmla="*/ 1911350 w 2389187"/>
                <a:gd name="connsiteY1" fmla="*/ 0 h 955675"/>
                <a:gd name="connsiteX2" fmla="*/ 2389187 w 2389187"/>
                <a:gd name="connsiteY2" fmla="*/ 477838 h 955675"/>
                <a:gd name="connsiteX3" fmla="*/ 1911350 w 2389187"/>
                <a:gd name="connsiteY3" fmla="*/ 955675 h 955675"/>
                <a:gd name="connsiteX4" fmla="*/ 0 w 2389187"/>
                <a:gd name="connsiteY4" fmla="*/ 955675 h 955675"/>
                <a:gd name="connsiteX5" fmla="*/ 477838 w 2389187"/>
                <a:gd name="connsiteY5" fmla="*/ 477838 h 955675"/>
                <a:gd name="connsiteX6" fmla="*/ 0 w 2389187"/>
                <a:gd name="connsiteY6" fmla="*/ 0 h 955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9187" h="955675">
                  <a:moveTo>
                    <a:pt x="0" y="0"/>
                  </a:moveTo>
                  <a:lnTo>
                    <a:pt x="1911350" y="0"/>
                  </a:lnTo>
                  <a:lnTo>
                    <a:pt x="2389187" y="477838"/>
                  </a:lnTo>
                  <a:lnTo>
                    <a:pt x="1911350" y="955675"/>
                  </a:lnTo>
                  <a:lnTo>
                    <a:pt x="0" y="955675"/>
                  </a:lnTo>
                  <a:lnTo>
                    <a:pt x="477838" y="477838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45859" tIns="112014" rIns="533844" bIns="112014" numCol="1" spcCol="1270" anchor="ctr" anchorCtr="0">
              <a:noAutofit/>
            </a:bodyPr>
            <a:lstStyle/>
            <a:p>
              <a:pPr marL="0" lvl="0" indent="0" algn="ctr" defTabSz="1866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1400" kern="1200" dirty="0"/>
                <a:t>Организация работы Центра СМА</a:t>
              </a:r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="" xmlns:a16="http://schemas.microsoft.com/office/drawing/2014/main" id="{72834CA3-09FF-4C7C-AFCB-E169DA47B06F}"/>
                </a:ext>
              </a:extLst>
            </p:cNvPr>
            <p:cNvSpPr/>
            <p:nvPr/>
          </p:nvSpPr>
          <p:spPr>
            <a:xfrm>
              <a:off x="5857081" y="2951162"/>
              <a:ext cx="2389187" cy="955675"/>
            </a:xfrm>
            <a:custGeom>
              <a:avLst/>
              <a:gdLst>
                <a:gd name="connsiteX0" fmla="*/ 0 w 2389187"/>
                <a:gd name="connsiteY0" fmla="*/ 0 h 955675"/>
                <a:gd name="connsiteX1" fmla="*/ 1911350 w 2389187"/>
                <a:gd name="connsiteY1" fmla="*/ 0 h 955675"/>
                <a:gd name="connsiteX2" fmla="*/ 2389187 w 2389187"/>
                <a:gd name="connsiteY2" fmla="*/ 477838 h 955675"/>
                <a:gd name="connsiteX3" fmla="*/ 1911350 w 2389187"/>
                <a:gd name="connsiteY3" fmla="*/ 955675 h 955675"/>
                <a:gd name="connsiteX4" fmla="*/ 0 w 2389187"/>
                <a:gd name="connsiteY4" fmla="*/ 955675 h 955675"/>
                <a:gd name="connsiteX5" fmla="*/ 477838 w 2389187"/>
                <a:gd name="connsiteY5" fmla="*/ 477838 h 955675"/>
                <a:gd name="connsiteX6" fmla="*/ 0 w 2389187"/>
                <a:gd name="connsiteY6" fmla="*/ 0 h 955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9187" h="955675">
                  <a:moveTo>
                    <a:pt x="0" y="0"/>
                  </a:moveTo>
                  <a:lnTo>
                    <a:pt x="1911350" y="0"/>
                  </a:lnTo>
                  <a:lnTo>
                    <a:pt x="2389187" y="477838"/>
                  </a:lnTo>
                  <a:lnTo>
                    <a:pt x="1911350" y="955675"/>
                  </a:lnTo>
                  <a:lnTo>
                    <a:pt x="0" y="955675"/>
                  </a:lnTo>
                  <a:lnTo>
                    <a:pt x="477838" y="4778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45859" tIns="112014" rIns="533844" bIns="112014" numCol="1" spcCol="1270" anchor="ctr" anchorCtr="0">
              <a:noAutofit/>
            </a:bodyPr>
            <a:lstStyle/>
            <a:p>
              <a:pPr marL="0" lvl="0" indent="0" algn="ctr" defTabSz="1866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1400" kern="1200" dirty="0"/>
                <a:t>Организация оказания МП в других МО</a:t>
              </a:r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="" xmlns:a16="http://schemas.microsoft.com/office/drawing/2014/main" id="{321D9F0A-4338-4644-BD60-B24AD90AC3DE}"/>
                </a:ext>
              </a:extLst>
            </p:cNvPr>
            <p:cNvSpPr/>
            <p:nvPr/>
          </p:nvSpPr>
          <p:spPr>
            <a:xfrm>
              <a:off x="7768431" y="2951162"/>
              <a:ext cx="2389187" cy="955675"/>
            </a:xfrm>
            <a:custGeom>
              <a:avLst/>
              <a:gdLst>
                <a:gd name="connsiteX0" fmla="*/ 0 w 2389187"/>
                <a:gd name="connsiteY0" fmla="*/ 0 h 955675"/>
                <a:gd name="connsiteX1" fmla="*/ 1911350 w 2389187"/>
                <a:gd name="connsiteY1" fmla="*/ 0 h 955675"/>
                <a:gd name="connsiteX2" fmla="*/ 2389187 w 2389187"/>
                <a:gd name="connsiteY2" fmla="*/ 477838 h 955675"/>
                <a:gd name="connsiteX3" fmla="*/ 1911350 w 2389187"/>
                <a:gd name="connsiteY3" fmla="*/ 955675 h 955675"/>
                <a:gd name="connsiteX4" fmla="*/ 0 w 2389187"/>
                <a:gd name="connsiteY4" fmla="*/ 955675 h 955675"/>
                <a:gd name="connsiteX5" fmla="*/ 477838 w 2389187"/>
                <a:gd name="connsiteY5" fmla="*/ 477838 h 955675"/>
                <a:gd name="connsiteX6" fmla="*/ 0 w 2389187"/>
                <a:gd name="connsiteY6" fmla="*/ 0 h 955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9187" h="955675">
                  <a:moveTo>
                    <a:pt x="0" y="0"/>
                  </a:moveTo>
                  <a:lnTo>
                    <a:pt x="1911350" y="0"/>
                  </a:lnTo>
                  <a:lnTo>
                    <a:pt x="2389187" y="477838"/>
                  </a:lnTo>
                  <a:lnTo>
                    <a:pt x="1911350" y="955675"/>
                  </a:lnTo>
                  <a:lnTo>
                    <a:pt x="0" y="955675"/>
                  </a:lnTo>
                  <a:lnTo>
                    <a:pt x="477838" y="4778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73863" tIns="130683" rIns="543179" bIns="130683" numCol="1" spcCol="1270" anchor="ctr" anchorCtr="0">
              <a:noAutofit/>
            </a:bodyPr>
            <a:lstStyle/>
            <a:p>
              <a:pPr marL="0" lvl="0" indent="0" algn="ctr" defTabSz="2178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1400" kern="1200" dirty="0"/>
                <a:t>Сбор данных / </a:t>
              </a:r>
              <a:r>
                <a:rPr lang="ru-RU" sz="1400" kern="1200" dirty="0" err="1"/>
                <a:t>отчетно</a:t>
              </a:r>
              <a:r>
                <a:rPr lang="en-US" sz="1400" kern="1200" dirty="0"/>
                <a:t>c</a:t>
              </a:r>
              <a:r>
                <a:rPr lang="ru-RU" sz="1400" kern="1200" dirty="0" err="1"/>
                <a:t>ть</a:t>
              </a:r>
              <a:endParaRPr lang="ru-RU" sz="14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4657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A1BA1E5-C633-4ECD-927B-36FEF5DE2A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Ключевые Положения Приказа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D7E76BC9-A3F2-4D68-BEFC-C435C4695E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62075"/>
            <a:ext cx="7931331" cy="4727529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ru-RU" sz="1800" b="1" dirty="0" smtClean="0">
                <a:latin typeface="Times New Roman" charset="0"/>
                <a:ea typeface="Times New Roman" charset="0"/>
                <a:cs typeface="Times New Roman" charset="0"/>
              </a:rPr>
              <a:t>6. Главному </a:t>
            </a:r>
            <a:r>
              <a:rPr lang="ru-RU" sz="1800" b="1" dirty="0">
                <a:latin typeface="Times New Roman" charset="0"/>
                <a:ea typeface="Times New Roman" charset="0"/>
                <a:cs typeface="Times New Roman" charset="0"/>
              </a:rPr>
              <a:t>внештатному специалисту неврологу органа здравоохранения субъекта РФ:</a:t>
            </a:r>
            <a:endParaRPr lang="ru-RU" sz="18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457200" lvl="1" indent="0">
              <a:buNone/>
            </a:pPr>
            <a:r>
              <a:rPr lang="ru-RU" sz="1800" dirty="0" smtClean="0">
                <a:latin typeface="Times New Roman" charset="0"/>
                <a:ea typeface="Times New Roman" charset="0"/>
                <a:cs typeface="Times New Roman" charset="0"/>
              </a:rPr>
              <a:t>1. осуществлять </a:t>
            </a:r>
            <a:r>
              <a:rPr lang="ru-RU" sz="1800" dirty="0">
                <a:latin typeface="Times New Roman" charset="0"/>
                <a:ea typeface="Times New Roman" charset="0"/>
                <a:cs typeface="Times New Roman" charset="0"/>
              </a:rPr>
              <a:t>контроль за деятельностью </a:t>
            </a:r>
            <a:r>
              <a:rPr lang="ru-RU" sz="1800" dirty="0" smtClean="0">
                <a:latin typeface="Times New Roman" charset="0"/>
                <a:ea typeface="Times New Roman" charset="0"/>
                <a:cs typeface="Times New Roman" charset="0"/>
              </a:rPr>
              <a:t>центра;</a:t>
            </a:r>
            <a:endParaRPr lang="ru-RU" sz="18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457200" lvl="1" indent="0">
              <a:buNone/>
            </a:pPr>
            <a:r>
              <a:rPr lang="ru-RU" sz="1800" dirty="0" smtClean="0">
                <a:latin typeface="Times New Roman" charset="0"/>
                <a:ea typeface="Times New Roman" charset="0"/>
                <a:cs typeface="Times New Roman" charset="0"/>
              </a:rPr>
              <a:t>2. осуществлять </a:t>
            </a:r>
            <a:r>
              <a:rPr lang="ru-RU" sz="1800" dirty="0">
                <a:latin typeface="Times New Roman" charset="0"/>
                <a:ea typeface="Times New Roman" charset="0"/>
                <a:cs typeface="Times New Roman" charset="0"/>
              </a:rPr>
              <a:t>контроль за ведением регистра больных со СМА;</a:t>
            </a:r>
          </a:p>
          <a:p>
            <a:pPr marL="457200" lvl="1" indent="0">
              <a:buNone/>
            </a:pPr>
            <a:r>
              <a:rPr lang="ru-RU" sz="1800" dirty="0" smtClean="0">
                <a:latin typeface="Times New Roman" charset="0"/>
                <a:ea typeface="Times New Roman" charset="0"/>
                <a:cs typeface="Times New Roman" charset="0"/>
              </a:rPr>
              <a:t>3. организовать </a:t>
            </a:r>
            <a:r>
              <a:rPr lang="ru-RU" sz="1800" dirty="0">
                <a:latin typeface="Times New Roman" charset="0"/>
                <a:ea typeface="Times New Roman" charset="0"/>
                <a:cs typeface="Times New Roman" charset="0"/>
              </a:rPr>
              <a:t>в ежеквартальном режиме сбор, мониторинг и анализ информации  по оказанию медицинской помощи больным со СМА медицинскими организациями субъекта РФ с последующим предоставлением общей сводной аналитической справки в органа здравоохранения субъекта </a:t>
            </a:r>
            <a:r>
              <a:rPr lang="ru-RU" sz="1800" dirty="0" smtClean="0">
                <a:latin typeface="Times New Roman" charset="0"/>
                <a:ea typeface="Times New Roman" charset="0"/>
                <a:cs typeface="Times New Roman" charset="0"/>
              </a:rPr>
              <a:t>РФ.</a:t>
            </a:r>
          </a:p>
          <a:p>
            <a:pPr marL="0" lvl="0" indent="0">
              <a:buNone/>
            </a:pPr>
            <a:r>
              <a:rPr lang="ru-RU" sz="1800" b="1" dirty="0">
                <a:latin typeface="Times New Roman" charset="0"/>
                <a:ea typeface="Times New Roman" charset="0"/>
                <a:cs typeface="Times New Roman" charset="0"/>
              </a:rPr>
              <a:t>7</a:t>
            </a:r>
            <a:r>
              <a:rPr lang="ru-RU" sz="1800" b="1" dirty="0" smtClean="0">
                <a:latin typeface="Times New Roman" charset="0"/>
                <a:ea typeface="Times New Roman" charset="0"/>
                <a:cs typeface="Times New Roman" charset="0"/>
              </a:rPr>
              <a:t>. Главному внештатному специалисту детскому неврологу субъекта РФ обеспечить передачу данных главному внештатному специалисту неврологу субъекта РФ по больным со СМА, за 2 месяца до достижения возраста 18 лет и обеспечивающимся патогенетической терапией СМА за счет средств Фонда «Круг добра».</a:t>
            </a:r>
            <a:endParaRPr lang="ru-RU" sz="18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lvl="0" indent="0">
              <a:buNone/>
            </a:pPr>
            <a:r>
              <a:rPr lang="ru-RU" sz="1800" b="1" dirty="0">
                <a:latin typeface="Times New Roman" charset="0"/>
                <a:ea typeface="Times New Roman" charset="0"/>
                <a:cs typeface="Times New Roman" charset="0"/>
              </a:rPr>
              <a:t>8</a:t>
            </a:r>
            <a:r>
              <a:rPr lang="ru-RU" sz="1800" b="1" dirty="0" smtClean="0">
                <a:latin typeface="Times New Roman" charset="0"/>
                <a:ea typeface="Times New Roman" charset="0"/>
                <a:cs typeface="Times New Roman" charset="0"/>
              </a:rPr>
              <a:t>. Ответственность </a:t>
            </a:r>
            <a:r>
              <a:rPr lang="ru-RU" sz="1800" b="1" dirty="0">
                <a:latin typeface="Times New Roman" charset="0"/>
                <a:ea typeface="Times New Roman" charset="0"/>
                <a:cs typeface="Times New Roman" charset="0"/>
              </a:rPr>
              <a:t>за исполнение приказа возложить на главного внештатного специалиста невролога субъекта РФ.</a:t>
            </a:r>
            <a:endParaRPr lang="ru-RU" sz="18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lvl="0" indent="0">
              <a:buNone/>
            </a:pPr>
            <a:r>
              <a:rPr lang="ru-RU" sz="1800" b="1" dirty="0">
                <a:latin typeface="Times New Roman" charset="0"/>
                <a:ea typeface="Times New Roman" charset="0"/>
                <a:cs typeface="Times New Roman" charset="0"/>
              </a:rPr>
              <a:t>9</a:t>
            </a:r>
            <a:r>
              <a:rPr lang="ru-RU" sz="1800" b="1" dirty="0" smtClean="0">
                <a:latin typeface="Times New Roman" charset="0"/>
                <a:ea typeface="Times New Roman" charset="0"/>
                <a:cs typeface="Times New Roman" charset="0"/>
              </a:rPr>
              <a:t>. Контроль </a:t>
            </a:r>
            <a:r>
              <a:rPr lang="ru-RU" sz="1800" b="1" dirty="0">
                <a:latin typeface="Times New Roman" charset="0"/>
                <a:ea typeface="Times New Roman" charset="0"/>
                <a:cs typeface="Times New Roman" charset="0"/>
              </a:rPr>
              <a:t>за исполнением настоящего приказа возложить на заместителя министра здравоохранения субъекта.</a:t>
            </a:r>
            <a:endParaRPr lang="ru-RU" sz="18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endParaRPr lang="ru-RU" sz="18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="" xmlns:a16="http://schemas.microsoft.com/office/drawing/2014/main" id="{D4F449EE-2436-4F30-8ADD-198564DC6D75}"/>
              </a:ext>
            </a:extLst>
          </p:cNvPr>
          <p:cNvSpPr/>
          <p:nvPr/>
        </p:nvSpPr>
        <p:spPr>
          <a:xfrm>
            <a:off x="9030786" y="1492301"/>
            <a:ext cx="2323011" cy="5834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Определить ответственных лиц</a:t>
            </a:r>
            <a:endParaRPr lang="ru-RU" sz="1600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="" xmlns:a16="http://schemas.microsoft.com/office/drawing/2014/main" id="{93140B85-5BBF-4101-9FB7-FF05402D09C3}"/>
              </a:ext>
            </a:extLst>
          </p:cNvPr>
          <p:cNvSpPr/>
          <p:nvPr/>
        </p:nvSpPr>
        <p:spPr>
          <a:xfrm>
            <a:off x="9030788" y="2585220"/>
            <a:ext cx="2323011" cy="5834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/>
              <a:t>Сбор, аналитика, отчетность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="" xmlns:a16="http://schemas.microsoft.com/office/drawing/2014/main" id="{11E8B15D-B7C6-4A33-A3D4-EF1FA973ECC3}"/>
              </a:ext>
            </a:extLst>
          </p:cNvPr>
          <p:cNvSpPr/>
          <p:nvPr/>
        </p:nvSpPr>
        <p:spPr>
          <a:xfrm>
            <a:off x="9030787" y="4261613"/>
            <a:ext cx="2323011" cy="5834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/>
              <a:t>Преемственность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="" xmlns:a16="http://schemas.microsoft.com/office/drawing/2014/main" id="{8FD35132-9C76-4F63-906A-9706F1A17BCF}"/>
              </a:ext>
            </a:extLst>
          </p:cNvPr>
          <p:cNvSpPr/>
          <p:nvPr/>
        </p:nvSpPr>
        <p:spPr>
          <a:xfrm>
            <a:off x="9030787" y="5588448"/>
            <a:ext cx="2323011" cy="5834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/>
              <a:t>Ответственность</a:t>
            </a:r>
          </a:p>
        </p:txBody>
      </p:sp>
    </p:spTree>
    <p:extLst>
      <p:ext uri="{BB962C8B-B14F-4D97-AF65-F5344CB8AC3E}">
        <p14:creationId xmlns:p14="http://schemas.microsoft.com/office/powerpoint/2010/main" val="452062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8885B6C-DF3B-4CD1-9430-5DD68BAE91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Приложение: </a:t>
            </a:r>
            <a:r>
              <a:rPr lang="ru-RU" sz="3200" b="1" dirty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Положение об организации оказания медицинской помощи больным со СМА в субъекте РФ (1/2)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8E101E2-CB69-4645-8E33-3AF01AACE8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8638" y="1889759"/>
            <a:ext cx="8715375" cy="4287203"/>
          </a:xfrm>
        </p:spPr>
        <p:txBody>
          <a:bodyPr>
            <a:noAutofit/>
          </a:bodyPr>
          <a:lstStyle/>
          <a:p>
            <a:pPr lvl="0"/>
            <a:r>
              <a:rPr lang="ru-RU" sz="2000" b="1" dirty="0">
                <a:latin typeface="Times New Roman" charset="0"/>
                <a:ea typeface="Times New Roman" charset="0"/>
                <a:cs typeface="Times New Roman" charset="0"/>
              </a:rPr>
              <a:t>Подозрение на СМА и направление пациента в </a:t>
            </a:r>
            <a:r>
              <a:rPr lang="ru-RU" sz="2000" b="1" dirty="0" smtClean="0">
                <a:latin typeface="Times New Roman" charset="0"/>
                <a:ea typeface="Times New Roman" charset="0"/>
                <a:cs typeface="Times New Roman" charset="0"/>
              </a:rPr>
              <a:t>Центр:</a:t>
            </a:r>
            <a:endParaRPr lang="ru-RU" sz="20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lvl="1"/>
            <a:r>
              <a:rPr lang="ru-RU" sz="2000" b="1" dirty="0">
                <a:latin typeface="Times New Roman" charset="0"/>
                <a:ea typeface="Times New Roman" charset="0"/>
                <a:cs typeface="Times New Roman" charset="0"/>
              </a:rPr>
              <a:t>врач-терапевт участковый,</a:t>
            </a:r>
            <a:endParaRPr lang="ru-RU" sz="20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lvl="1"/>
            <a:r>
              <a:rPr lang="ru-RU" sz="2000" b="1" dirty="0">
                <a:latin typeface="Times New Roman" charset="0"/>
                <a:ea typeface="Times New Roman" charset="0"/>
                <a:cs typeface="Times New Roman" charset="0"/>
              </a:rPr>
              <a:t>врач общей практики,</a:t>
            </a:r>
            <a:endParaRPr lang="ru-RU" sz="20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lvl="1"/>
            <a:r>
              <a:rPr lang="ru-RU" sz="2000" b="1" dirty="0">
                <a:latin typeface="Times New Roman" charset="0"/>
                <a:ea typeface="Times New Roman" charset="0"/>
                <a:cs typeface="Times New Roman" charset="0"/>
              </a:rPr>
              <a:t>иной врач-специалист,</a:t>
            </a:r>
            <a:endParaRPr lang="ru-RU" sz="20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lvl="1"/>
            <a:r>
              <a:rPr lang="ru-RU" sz="2000" b="1" dirty="0">
                <a:latin typeface="Times New Roman" charset="0"/>
                <a:ea typeface="Times New Roman" charset="0"/>
                <a:cs typeface="Times New Roman" charset="0"/>
              </a:rPr>
              <a:t>медицинский работник (удаленные районы, </a:t>
            </a:r>
            <a:r>
              <a:rPr lang="ru-RU" sz="2000" b="1" dirty="0" err="1">
                <a:latin typeface="Times New Roman" charset="0"/>
                <a:ea typeface="Times New Roman" charset="0"/>
                <a:cs typeface="Times New Roman" charset="0"/>
              </a:rPr>
              <a:t>ФАПы</a:t>
            </a:r>
            <a:r>
              <a:rPr lang="ru-RU" sz="2000" b="1" dirty="0" smtClean="0">
                <a:latin typeface="Times New Roman" charset="0"/>
                <a:ea typeface="Times New Roman" charset="0"/>
                <a:cs typeface="Times New Roman" charset="0"/>
              </a:rPr>
              <a:t>)</a:t>
            </a:r>
          </a:p>
          <a:p>
            <a:pPr lvl="1"/>
            <a:endParaRPr lang="ru-RU" sz="20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lvl="0"/>
            <a:r>
              <a:rPr lang="ru-RU" sz="2000" b="1" dirty="0">
                <a:latin typeface="Times New Roman" charset="0"/>
                <a:ea typeface="Times New Roman" charset="0"/>
                <a:cs typeface="Times New Roman" charset="0"/>
              </a:rPr>
              <a:t>Извещение о впервые выявленной СМА и подача данных в ОУЗ</a:t>
            </a:r>
            <a:r>
              <a:rPr lang="ru-RU" sz="2000" b="1" dirty="0" smtClean="0">
                <a:latin typeface="Times New Roman" charset="0"/>
                <a:ea typeface="Times New Roman" charset="0"/>
                <a:cs typeface="Times New Roman" charset="0"/>
              </a:rPr>
              <a:t>.</a:t>
            </a:r>
          </a:p>
          <a:p>
            <a:pPr lvl="0"/>
            <a:endParaRPr lang="ru-RU" sz="2000" b="1" dirty="0">
              <a:latin typeface="Times New Roman" charset="0"/>
              <a:ea typeface="Times New Roman" charset="0"/>
              <a:cs typeface="Times New Roman" charset="0"/>
            </a:endParaRPr>
          </a:p>
          <a:p>
            <a:pPr lvl="0"/>
            <a:endParaRPr lang="ru-RU" sz="20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lvl="0"/>
            <a:r>
              <a:rPr lang="ru-RU" sz="2000" b="1" dirty="0" smtClean="0">
                <a:latin typeface="Times New Roman" charset="0"/>
                <a:ea typeface="Times New Roman" charset="0"/>
                <a:cs typeface="Times New Roman" charset="0"/>
              </a:rPr>
              <a:t>Назначение </a:t>
            </a:r>
            <a:r>
              <a:rPr lang="ru-RU" sz="2000" b="1" dirty="0">
                <a:latin typeface="Times New Roman" charset="0"/>
                <a:ea typeface="Times New Roman" charset="0"/>
                <a:cs typeface="Times New Roman" charset="0"/>
              </a:rPr>
              <a:t>лекарственных препаратов врачебной комиссией </a:t>
            </a:r>
            <a:r>
              <a:rPr lang="ru-RU" sz="2000" b="1" dirty="0" smtClean="0">
                <a:latin typeface="Times New Roman" charset="0"/>
                <a:ea typeface="Times New Roman" charset="0"/>
                <a:cs typeface="Times New Roman" charset="0"/>
              </a:rPr>
              <a:t>Центра.</a:t>
            </a:r>
            <a:endParaRPr lang="ru-RU" sz="2000" dirty="0">
              <a:latin typeface="Times New Roman" charset="0"/>
              <a:ea typeface="Times New Roman" charset="0"/>
              <a:cs typeface="Times New Roman" charset="0"/>
            </a:endParaRPr>
          </a:p>
          <a:p>
            <a:endParaRPr lang="ru-RU" sz="20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="" xmlns:a16="http://schemas.microsoft.com/office/drawing/2014/main" id="{5E310EF1-EFCD-4E29-A753-35C08A76F46B}"/>
              </a:ext>
            </a:extLst>
          </p:cNvPr>
          <p:cNvSpPr/>
          <p:nvPr/>
        </p:nvSpPr>
        <p:spPr>
          <a:xfrm>
            <a:off x="9030789" y="2168434"/>
            <a:ext cx="2323011" cy="583474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/>
              <a:t>СМА настороженность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="" xmlns:a16="http://schemas.microsoft.com/office/drawing/2014/main" id="{94EAE485-2BC7-407A-8D52-E4F1D1828042}"/>
              </a:ext>
            </a:extLst>
          </p:cNvPr>
          <p:cNvSpPr/>
          <p:nvPr/>
        </p:nvSpPr>
        <p:spPr>
          <a:xfrm>
            <a:off x="9030788" y="5029197"/>
            <a:ext cx="2323011" cy="583474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/>
              <a:t>Назначение по ВК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="" xmlns:a16="http://schemas.microsoft.com/office/drawing/2014/main" id="{35A5F5EA-01E0-47C2-8897-8AEEC89AC73E}"/>
              </a:ext>
            </a:extLst>
          </p:cNvPr>
          <p:cNvSpPr/>
          <p:nvPr/>
        </p:nvSpPr>
        <p:spPr>
          <a:xfrm>
            <a:off x="9030788" y="3881432"/>
            <a:ext cx="2323011" cy="583474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/>
              <a:t>отчетность</a:t>
            </a:r>
          </a:p>
        </p:txBody>
      </p:sp>
    </p:spTree>
    <p:extLst>
      <p:ext uri="{BB962C8B-B14F-4D97-AF65-F5344CB8AC3E}">
        <p14:creationId xmlns:p14="http://schemas.microsoft.com/office/powerpoint/2010/main" val="16823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8885B6C-DF3B-4CD1-9430-5DD68BAE91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ru-RU" sz="3200" b="1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charset="0"/>
                <a:ea typeface="Times New Roman" charset="0"/>
                <a:cs typeface="Times New Roman" charset="0"/>
              </a:rPr>
              <a:t>Приложение: </a:t>
            </a:r>
            <a:r>
              <a:rPr lang="ru-RU" sz="3200" b="1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charset="0"/>
                <a:ea typeface="Times New Roman" charset="0"/>
                <a:cs typeface="Times New Roman" charset="0"/>
              </a:rPr>
              <a:t>Положение об организации оказания медицинской помощи больным со СМА в субъекте РФ (2/2)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8E101E2-CB69-4645-8E33-3AF01AACE8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89759"/>
            <a:ext cx="8192587" cy="4287203"/>
          </a:xfrm>
        </p:spPr>
        <p:txBody>
          <a:bodyPr>
            <a:noAutofit/>
          </a:bodyPr>
          <a:lstStyle/>
          <a:p>
            <a:pPr lvl="0"/>
            <a:r>
              <a:rPr lang="ru-RU" sz="2400" b="1" dirty="0">
                <a:latin typeface="Times New Roman" charset="0"/>
                <a:ea typeface="Times New Roman" charset="0"/>
                <a:cs typeface="Times New Roman" charset="0"/>
              </a:rPr>
              <a:t>Специалист невролог Центра </a:t>
            </a:r>
            <a:r>
              <a:rPr lang="ru-RU" sz="2400" b="1" dirty="0" smtClean="0">
                <a:latin typeface="Times New Roman" charset="0"/>
                <a:ea typeface="Times New Roman" charset="0"/>
                <a:cs typeface="Times New Roman" charset="0"/>
              </a:rPr>
              <a:t>:</a:t>
            </a:r>
            <a:endParaRPr lang="ru-RU" sz="24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lvl="1"/>
            <a:r>
              <a:rPr lang="ru-RU" b="1" dirty="0">
                <a:latin typeface="Times New Roman" charset="0"/>
                <a:ea typeface="Times New Roman" charset="0"/>
                <a:cs typeface="Times New Roman" charset="0"/>
              </a:rPr>
              <a:t>направляет сведения ГВС неврологу субъекта</a:t>
            </a:r>
            <a:endParaRPr lang="ru-RU" dirty="0">
              <a:latin typeface="Times New Roman" charset="0"/>
              <a:ea typeface="Times New Roman" charset="0"/>
              <a:cs typeface="Times New Roman" charset="0"/>
            </a:endParaRPr>
          </a:p>
          <a:p>
            <a:pPr lvl="1"/>
            <a:r>
              <a:rPr lang="ru-RU" b="1" dirty="0">
                <a:latin typeface="Times New Roman" charset="0"/>
                <a:ea typeface="Times New Roman" charset="0"/>
                <a:cs typeface="Times New Roman" charset="0"/>
              </a:rPr>
              <a:t>вносит данные в регистр больных СМА.</a:t>
            </a:r>
            <a:endParaRPr lang="ru-RU" dirty="0">
              <a:latin typeface="Times New Roman" charset="0"/>
              <a:ea typeface="Times New Roman" charset="0"/>
              <a:cs typeface="Times New Roman" charset="0"/>
            </a:endParaRPr>
          </a:p>
          <a:p>
            <a:pPr lvl="0"/>
            <a:r>
              <a:rPr lang="ru-RU" sz="2400" b="1" dirty="0">
                <a:latin typeface="Times New Roman" charset="0"/>
                <a:ea typeface="Times New Roman" charset="0"/>
                <a:cs typeface="Times New Roman" charset="0"/>
              </a:rPr>
              <a:t>Специалист невролог Центра </a:t>
            </a:r>
            <a:r>
              <a:rPr lang="ru-RU" sz="2400" b="1" dirty="0" smtClean="0">
                <a:latin typeface="Times New Roman" charset="0"/>
                <a:ea typeface="Times New Roman" charset="0"/>
                <a:cs typeface="Times New Roman" charset="0"/>
              </a:rPr>
              <a:t>отвечает </a:t>
            </a:r>
            <a:r>
              <a:rPr lang="ru-RU" sz="2400" b="1" dirty="0">
                <a:latin typeface="Times New Roman" charset="0"/>
                <a:ea typeface="Times New Roman" charset="0"/>
                <a:cs typeface="Times New Roman" charset="0"/>
              </a:rPr>
              <a:t>за ведение Регистра.</a:t>
            </a:r>
            <a:endParaRPr lang="ru-RU" sz="24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lvl="0"/>
            <a:r>
              <a:rPr lang="ru-RU" sz="2400" b="1" dirty="0">
                <a:latin typeface="Times New Roman" charset="0"/>
                <a:ea typeface="Times New Roman" charset="0"/>
                <a:cs typeface="Times New Roman" charset="0"/>
              </a:rPr>
              <a:t>ГВС невролог субъекта/невролог Центра </a:t>
            </a:r>
            <a: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  <a:t>формирует </a:t>
            </a:r>
            <a:r>
              <a:rPr lang="ru-RU" b="1" dirty="0">
                <a:latin typeface="Times New Roman" charset="0"/>
                <a:ea typeface="Times New Roman" charset="0"/>
                <a:cs typeface="Times New Roman" charset="0"/>
              </a:rPr>
              <a:t>заявку на лекарственное обеспечение;</a:t>
            </a:r>
            <a:endParaRPr lang="ru-RU" dirty="0">
              <a:latin typeface="Times New Roman" charset="0"/>
              <a:ea typeface="Times New Roman" charset="0"/>
              <a:cs typeface="Times New Roman" charset="0"/>
            </a:endParaRPr>
          </a:p>
          <a:p>
            <a:pPr lvl="1"/>
            <a:r>
              <a:rPr lang="ru-RU" b="1" dirty="0">
                <a:latin typeface="Times New Roman" charset="0"/>
                <a:ea typeface="Times New Roman" charset="0"/>
                <a:cs typeface="Times New Roman" charset="0"/>
              </a:rPr>
              <a:t>направляет заявку в ОУЗ субъекта.</a:t>
            </a:r>
            <a:endParaRPr lang="ru-RU" dirty="0">
              <a:latin typeface="Times New Roman" charset="0"/>
              <a:ea typeface="Times New Roman" charset="0"/>
              <a:cs typeface="Times New Roman" charset="0"/>
            </a:endParaRPr>
          </a:p>
          <a:p>
            <a:pPr lvl="0"/>
            <a:r>
              <a:rPr lang="ru-RU" sz="2400" b="1" dirty="0">
                <a:latin typeface="Times New Roman" charset="0"/>
                <a:ea typeface="Times New Roman" charset="0"/>
                <a:cs typeface="Times New Roman" charset="0"/>
              </a:rPr>
              <a:t>Оказание специализированной, ВМП и паллиативной помощи</a:t>
            </a:r>
            <a:endParaRPr lang="ru-RU" sz="24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297266" marR="9789" indent="-285750"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  <a:tabLst>
                <a:tab pos="418043" algn="l"/>
              </a:tabLst>
            </a:pPr>
            <a:endParaRPr lang="ru-RU" sz="2400" spc="-5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297266" marR="9789" indent="-285750"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  <a:tabLst>
                <a:tab pos="418043" algn="l"/>
              </a:tabLst>
            </a:pPr>
            <a:endParaRPr lang="ru-RU" sz="24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="" xmlns:a16="http://schemas.microsoft.com/office/drawing/2014/main" id="{3725CE77-E43B-452D-806A-A0DE3BB3F5DE}"/>
              </a:ext>
            </a:extLst>
          </p:cNvPr>
          <p:cNvSpPr/>
          <p:nvPr/>
        </p:nvSpPr>
        <p:spPr>
          <a:xfrm>
            <a:off x="9030789" y="4060369"/>
            <a:ext cx="2323011" cy="583474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/>
              <a:t>Обеспечение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="" xmlns:a16="http://schemas.microsoft.com/office/drawing/2014/main" id="{94EAE485-2BC7-407A-8D52-E4F1D1828042}"/>
              </a:ext>
            </a:extLst>
          </p:cNvPr>
          <p:cNvSpPr/>
          <p:nvPr/>
        </p:nvSpPr>
        <p:spPr>
          <a:xfrm>
            <a:off x="9030786" y="5118665"/>
            <a:ext cx="2323011" cy="583474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Оказание медицинской помощи </a:t>
            </a:r>
            <a:r>
              <a:rPr lang="ru-RU" sz="1600" dirty="0"/>
              <a:t>по видам МП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="" xmlns:a16="http://schemas.microsoft.com/office/drawing/2014/main" id="{35A5F5EA-01E0-47C2-8897-8AEEC89AC73E}"/>
              </a:ext>
            </a:extLst>
          </p:cNvPr>
          <p:cNvSpPr/>
          <p:nvPr/>
        </p:nvSpPr>
        <p:spPr>
          <a:xfrm>
            <a:off x="9030787" y="2133596"/>
            <a:ext cx="2323011" cy="583474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/>
              <a:t>Отчетность и регистр</a:t>
            </a:r>
          </a:p>
        </p:txBody>
      </p:sp>
    </p:spTree>
    <p:extLst>
      <p:ext uri="{BB962C8B-B14F-4D97-AF65-F5344CB8AC3E}">
        <p14:creationId xmlns:p14="http://schemas.microsoft.com/office/powerpoint/2010/main" val="1437551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14FFC69-99BB-4E6C-BC09-F369A2FD9D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Приложение: </a:t>
            </a:r>
            <a:r>
              <a:rPr lang="ru-RU" sz="3600" b="1" dirty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Схема </a:t>
            </a:r>
            <a:r>
              <a:rPr lang="ru-RU" sz="3600" b="1" dirty="0" smtClean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маршрутизации</a:t>
            </a:r>
            <a:endParaRPr lang="ru-RU" sz="3600" b="1" dirty="0">
              <a:solidFill>
                <a:srgbClr val="C00000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graphicFrame>
        <p:nvGraphicFramePr>
          <p:cNvPr id="7" name="Table 7">
            <a:extLst>
              <a:ext uri="{FF2B5EF4-FFF2-40B4-BE49-F238E27FC236}">
                <a16:creationId xmlns="" xmlns:a16="http://schemas.microsoft.com/office/drawing/2014/main" id="{EA26D14C-E0FE-46CB-9F4B-51F4DB6C8FC3}"/>
              </a:ext>
            </a:extLst>
          </p:cNvPr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09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27514">
                  <a:extLst>
                    <a:ext uri="{9D8B030D-6E8A-4147-A177-3AD203B41FA5}">
                      <a16:colId xmlns="" xmlns:a16="http://schemas.microsoft.com/office/drawing/2014/main" val="2693043994"/>
                    </a:ext>
                  </a:extLst>
                </a:gridCol>
                <a:gridCol w="1672046">
                  <a:extLst>
                    <a:ext uri="{9D8B030D-6E8A-4147-A177-3AD203B41FA5}">
                      <a16:colId xmlns="" xmlns:a16="http://schemas.microsoft.com/office/drawing/2014/main" val="1783322607"/>
                    </a:ext>
                  </a:extLst>
                </a:gridCol>
                <a:gridCol w="3492137">
                  <a:extLst>
                    <a:ext uri="{9D8B030D-6E8A-4147-A177-3AD203B41FA5}">
                      <a16:colId xmlns="" xmlns:a16="http://schemas.microsoft.com/office/drawing/2014/main" val="284037218"/>
                    </a:ext>
                  </a:extLst>
                </a:gridCol>
                <a:gridCol w="2923903">
                  <a:extLst>
                    <a:ext uri="{9D8B030D-6E8A-4147-A177-3AD203B41FA5}">
                      <a16:colId xmlns="" xmlns:a16="http://schemas.microsoft.com/office/drawing/2014/main" val="183687421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Вид помощи</a:t>
                      </a:r>
                      <a:endParaRPr lang="ru-RU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Медицинская организация</a:t>
                      </a:r>
                      <a:endParaRPr lang="ru-RU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Подразделение, Отделения, койки</a:t>
                      </a:r>
                      <a:endParaRPr lang="ru-RU" sz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Прикрепленные территории</a:t>
                      </a:r>
                      <a:endParaRPr lang="ru-RU" sz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2475741582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Диагностика</a:t>
                      </a:r>
                      <a:endParaRPr lang="ru-RU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Медико-генетическое отделение;</a:t>
                      </a:r>
                    </a:p>
                    <a:p>
                      <a:pPr algn="l"/>
                      <a:r>
                        <a:rPr lang="ru-RU" sz="14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Центр СМА;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г. Город</a:t>
                      </a:r>
                    </a:p>
                    <a:p>
                      <a:pPr algn="l"/>
                      <a:r>
                        <a:rPr lang="ru-RU" sz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муниципальные районы субъекта 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27835315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Первичная специализированная (неврологическая) медико-санитарная помощь</a:t>
                      </a:r>
                      <a:endParaRPr lang="ru-RU" sz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Кабинет врача-невролога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г. Город</a:t>
                      </a:r>
                    </a:p>
                    <a:p>
                      <a:pPr algn="l"/>
                      <a:r>
                        <a:rPr lang="ru-RU" sz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муниципальные районы субъекта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851265844"/>
                  </a:ext>
                </a:extLst>
              </a:tr>
              <a:tr h="828000"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Патогенетическая терапия</a:t>
                      </a:r>
                      <a:endParaRPr lang="ru-RU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Центр СМА;</a:t>
                      </a:r>
                    </a:p>
                    <a:p>
                      <a:pPr algn="l"/>
                      <a:r>
                        <a:rPr lang="ru-RU" sz="14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неврологическое отделение;</a:t>
                      </a:r>
                    </a:p>
                    <a:p>
                      <a:pPr algn="l"/>
                      <a:r>
                        <a:rPr lang="ru-RU" sz="14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нейрохирургическое отделение/койки;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г. Город</a:t>
                      </a:r>
                    </a:p>
                    <a:p>
                      <a:pPr algn="l"/>
                      <a:r>
                        <a:rPr lang="ru-RU" sz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муниципальные районы субъекта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344565753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Диспансерное наблюдение</a:t>
                      </a:r>
                      <a:endParaRPr lang="ru-RU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4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медико-реабилитационное отделение в условиях дневного стационара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г. Город</a:t>
                      </a:r>
                    </a:p>
                    <a:p>
                      <a:pPr algn="l"/>
                      <a:r>
                        <a:rPr lang="ru-RU" sz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муниципальные районы субъекта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3426943932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Респираторная инвазивная поддержка</a:t>
                      </a:r>
                      <a:endParaRPr lang="ru-RU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4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ОРИТ;</a:t>
                      </a:r>
                    </a:p>
                    <a:p>
                      <a:r>
                        <a:rPr lang="ru-RU" sz="14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реабилитационные койки;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г. Город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2950879468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Паллиативная помощь</a:t>
                      </a:r>
                      <a:endParaRPr lang="ru-RU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паллиативные койки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г. Город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29344488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4830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4672" y="279699"/>
            <a:ext cx="4486656" cy="623944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Понятия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90289" y="199697"/>
            <a:ext cx="5580993" cy="6348248"/>
          </a:xfrm>
        </p:spPr>
        <p:txBody>
          <a:bodyPr>
            <a:norm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Перечень редких (орфанных) заболеваний формируется уполномоченным федеральным органом исполнительной власти на основании статистических данных и размещается на его официальном сайте в сети "Интернет» - включает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272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орфанных заболеваний.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Посмотреть подробнее: </a:t>
            </a:r>
            <a:r>
              <a:rPr lang="en-US" sz="1400" dirty="0">
                <a:latin typeface="Times New Roman" pitchFamily="18" charset="0"/>
                <a:cs typeface="Times New Roman" pitchFamily="18" charset="0"/>
                <a:hlinkClick r:id="rId2"/>
              </a:rPr>
              <a:t>https://www.rosminzdrav.ru/documents/8048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2579" y="1114098"/>
            <a:ext cx="5206701" cy="5275944"/>
          </a:xfrm>
        </p:spPr>
        <p:txBody>
          <a:bodyPr>
            <a:normAutofit/>
          </a:bodyPr>
          <a:lstStyle/>
          <a:p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Статьей 44 Федерального закона №323-ФЗ от 21.11.2011 года «Об основах охраны здоровья граждан в Российской Федерации» установлено, что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редкими (орфанными) заболеваниями являются заболевания, которые имеют распространенность не более 10 случаев заболевания на 100 тысяч населения.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Статьей 4 Федерального закона № 61-ФЗ «Об обращении лекарственных средств» установлено, что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орфанные лекарственные препараты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лекарственные препараты, предназначенные исключительно для диагностики или патогенетического лечения (лечения, направленного на механизм развития заболевания) редких (орфанных) заболеваний.</a:t>
            </a:r>
          </a:p>
          <a:p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Государственный реестр лекарственных средств 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grls.rosminzdrav.ru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/ регистрационное удостоверение/ особые отметки/ дата принятия решения возможности рассматривать ЛП как </a:t>
            </a:r>
            <a:r>
              <a:rPr lang="ru-RU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орфанный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6947" y="1862666"/>
            <a:ext cx="5547675" cy="2236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0289" y="4099035"/>
            <a:ext cx="5564333" cy="2443655"/>
          </a:xfrm>
          <a:prstGeom prst="rect">
            <a:avLst/>
          </a:prstGeom>
          <a:noFill/>
          <a:ln w="12700">
            <a:solidFill>
              <a:srgbClr val="00336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208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6535" r="16535"/>
          <a:stretch>
            <a:fillRect/>
          </a:stretch>
        </p:blipFill>
        <p:spPr>
          <a:xfrm>
            <a:off x="0" y="-10510"/>
            <a:ext cx="6970955" cy="6880850"/>
          </a:xfrm>
        </p:spPr>
      </p:pic>
      <p:sp>
        <p:nvSpPr>
          <p:cNvPr id="6" name="Объект 2"/>
          <p:cNvSpPr txBox="1">
            <a:spLocks/>
          </p:cNvSpPr>
          <p:nvPr/>
        </p:nvSpPr>
        <p:spPr>
          <a:xfrm>
            <a:off x="373955" y="348918"/>
            <a:ext cx="6317302" cy="193170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 fontScale="925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Статьей 4 Федерального закона № 61-ФЗ «Об обращении лекарственных средств» установлено, что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орфанные лекарственные препараты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- лекарственные препараты, предназначенные исключительно 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для диагностики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или патогенетического лечения (лечения, направленного на механизм развития заболевания) редких (орфанных) заболеваний.</a:t>
            </a: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267875" y="2802564"/>
            <a:ext cx="5993714" cy="324323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 fontScale="400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/>
            <a:endParaRPr lang="ru-RU" sz="4500" b="1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algn="ctr" fontAlgn="base"/>
            <a:r>
              <a:rPr lang="ru-RU" sz="4500" b="1" dirty="0" smtClean="0">
                <a:latin typeface="Times New Roman" charset="0"/>
                <a:ea typeface="Times New Roman" charset="0"/>
                <a:cs typeface="Times New Roman" charset="0"/>
              </a:rPr>
              <a:t>Ряд </a:t>
            </a:r>
            <a:r>
              <a:rPr lang="ru-RU" sz="4500" b="1" dirty="0">
                <a:latin typeface="Times New Roman" charset="0"/>
                <a:ea typeface="Times New Roman" charset="0"/>
                <a:cs typeface="Times New Roman" charset="0"/>
              </a:rPr>
              <a:t>заболеваний требует </a:t>
            </a:r>
            <a:r>
              <a:rPr lang="ru-RU" sz="4500" b="1" dirty="0" smtClean="0">
                <a:latin typeface="Times New Roman" charset="0"/>
                <a:ea typeface="Times New Roman" charset="0"/>
                <a:cs typeface="Times New Roman" charset="0"/>
              </a:rPr>
              <a:t>проведения теста на чувствительность к </a:t>
            </a:r>
            <a:r>
              <a:rPr lang="ru-RU" sz="4500" b="1" dirty="0" err="1" smtClean="0">
                <a:latin typeface="Times New Roman" charset="0"/>
                <a:ea typeface="Times New Roman" charset="0"/>
                <a:cs typeface="Times New Roman" charset="0"/>
              </a:rPr>
              <a:t>орфанному</a:t>
            </a:r>
            <a:r>
              <a:rPr lang="ru-RU" sz="4500" b="1" dirty="0" smtClean="0">
                <a:latin typeface="Times New Roman" charset="0"/>
                <a:ea typeface="Times New Roman" charset="0"/>
                <a:cs typeface="Times New Roman" charset="0"/>
              </a:rPr>
              <a:t> лекарственному препарату и подбора </a:t>
            </a:r>
            <a:r>
              <a:rPr lang="ru-RU" sz="4500" b="1" dirty="0">
                <a:latin typeface="Times New Roman" charset="0"/>
                <a:ea typeface="Times New Roman" charset="0"/>
                <a:cs typeface="Times New Roman" charset="0"/>
              </a:rPr>
              <a:t>нагрузочных доз </a:t>
            </a:r>
          </a:p>
          <a:p>
            <a:endParaRPr lang="ru-RU" dirty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Качество медицинской помощи - совокупность характеристик, отражающих своевременность оказания медицинской помощи, в том числе правильность выбора методов  диагностики.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Органы исполнительной власти субъектов РФ в сфере здравоохранения организуют оказание ПМСП, СМП которые включают в себя мероприятия </a:t>
            </a:r>
            <a:r>
              <a:rPr lang="ru-RU" b="1" dirty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по диагностике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, лечению заболеваний. </a:t>
            </a:r>
          </a:p>
          <a:p>
            <a:r>
              <a:rPr lang="ru-RU" b="1" dirty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Например, тестирование потенциальной чувствительности к лечению </a:t>
            </a:r>
            <a:r>
              <a:rPr lang="ru-RU" b="1" dirty="0" err="1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сапроптерином</a:t>
            </a:r>
            <a:r>
              <a:rPr lang="ru-RU" b="1" dirty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 у пациентов с классической </a:t>
            </a:r>
            <a:r>
              <a:rPr lang="ru-RU" b="1" dirty="0" err="1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фенилкетонурией</a:t>
            </a:r>
            <a:r>
              <a:rPr lang="ru-RU" b="1" dirty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 (необходимо принять приказ определяющий медицинские учреждения проводящие тестирование, определить ответственных лиц</a:t>
            </a:r>
            <a:r>
              <a:rPr lang="en-US" b="1" dirty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)</a:t>
            </a:r>
            <a:r>
              <a:rPr lang="ru-RU" b="1" dirty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.</a:t>
            </a:r>
            <a:endParaRPr lang="ru-RU" dirty="0">
              <a:solidFill>
                <a:srgbClr val="C00000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fontAlgn="base"/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5212" y="223494"/>
            <a:ext cx="4846211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5846" y="3415776"/>
            <a:ext cx="4994539" cy="337590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59569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4672" y="742950"/>
            <a:ext cx="4486656" cy="5532120"/>
          </a:xfrm>
        </p:spPr>
        <p:txBody>
          <a:bodyPr/>
          <a:lstStyle/>
          <a:p>
            <a:r>
              <a:rPr lang="ru-RU" sz="2400" dirty="0" smtClean="0">
                <a:solidFill>
                  <a:schemeClr val="bg1"/>
                </a:solidFill>
              </a:rPr>
              <a:t>Предложение № 3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6" name="Рамка 5"/>
          <p:cNvSpPr/>
          <p:nvPr/>
        </p:nvSpPr>
        <p:spPr>
          <a:xfrm>
            <a:off x="304800" y="1545021"/>
            <a:ext cx="11571890" cy="5066380"/>
          </a:xfrm>
          <a:prstGeom prst="frame">
            <a:avLst>
              <a:gd name="adj1" fmla="val 107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sz="half" idx="2"/>
          </p:nvPr>
        </p:nvSpPr>
        <p:spPr>
          <a:xfrm>
            <a:off x="472965" y="1629498"/>
            <a:ext cx="11235559" cy="4813737"/>
          </a:xfrm>
        </p:spPr>
        <p:txBody>
          <a:bodyPr>
            <a:noAutofit/>
          </a:bodyPr>
          <a:lstStyle/>
          <a:p>
            <a:r>
              <a:rPr lang="ru-RU" sz="1400" b="1" dirty="0" smtClean="0">
                <a:latin typeface="Times New Roman" charset="0"/>
                <a:ea typeface="Times New Roman" charset="0"/>
                <a:cs typeface="Times New Roman" charset="0"/>
              </a:rPr>
              <a:t>Стационар </a:t>
            </a:r>
            <a:r>
              <a:rPr lang="ru-RU" sz="1400" b="1" dirty="0">
                <a:latin typeface="Times New Roman" charset="0"/>
                <a:ea typeface="Times New Roman" charset="0"/>
                <a:cs typeface="Times New Roman" charset="0"/>
              </a:rPr>
              <a:t>на дому является структурным подразделением лечебно-профилактического учреждения и предназначен для проведения диагностических, лечебных и реабилитационных мероприятий больным в домашних условиях, не требующим круглосуточного медицинского наблюдения. </a:t>
            </a:r>
            <a:endParaRPr lang="ru-RU" sz="1400" b="1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ru-RU" sz="1400" dirty="0" smtClean="0">
                <a:latin typeface="Times New Roman" charset="0"/>
                <a:ea typeface="Times New Roman" charset="0"/>
                <a:cs typeface="Times New Roman" charset="0"/>
              </a:rPr>
              <a:t>Стационар </a:t>
            </a:r>
            <a:r>
              <a:rPr lang="ru-RU" sz="1400" dirty="0">
                <a:latin typeface="Times New Roman" charset="0"/>
                <a:ea typeface="Times New Roman" charset="0"/>
                <a:cs typeface="Times New Roman" charset="0"/>
              </a:rPr>
              <a:t>на дому организуется в составе поликлиники, </a:t>
            </a:r>
            <a:r>
              <a:rPr lang="ru-RU" sz="1400" dirty="0" smtClean="0">
                <a:latin typeface="Times New Roman" charset="0"/>
                <a:ea typeface="Times New Roman" charset="0"/>
                <a:cs typeface="Times New Roman" charset="0"/>
              </a:rPr>
              <a:t>детской </a:t>
            </a:r>
            <a:r>
              <a:rPr lang="ru-RU" sz="1400" dirty="0">
                <a:latin typeface="Times New Roman" charset="0"/>
                <a:ea typeface="Times New Roman" charset="0"/>
                <a:cs typeface="Times New Roman" charset="0"/>
              </a:rPr>
              <a:t>поликлиники, </a:t>
            </a:r>
            <a:r>
              <a:rPr lang="ru-RU" sz="1400" dirty="0" smtClean="0">
                <a:latin typeface="Times New Roman" charset="0"/>
                <a:ea typeface="Times New Roman" charset="0"/>
                <a:cs typeface="Times New Roman" charset="0"/>
              </a:rPr>
              <a:t>женской </a:t>
            </a:r>
            <a:r>
              <a:rPr lang="ru-RU" sz="1400" dirty="0">
                <a:latin typeface="Times New Roman" charset="0"/>
                <a:ea typeface="Times New Roman" charset="0"/>
                <a:cs typeface="Times New Roman" charset="0"/>
              </a:rPr>
              <a:t>консультации, поликлинических отделений больницы, </a:t>
            </a:r>
            <a:r>
              <a:rPr lang="ru-RU" sz="1400" dirty="0" smtClean="0">
                <a:latin typeface="Times New Roman" charset="0"/>
                <a:ea typeface="Times New Roman" charset="0"/>
                <a:cs typeface="Times New Roman" charset="0"/>
              </a:rPr>
              <a:t>медико-санитарной </a:t>
            </a:r>
            <a:r>
              <a:rPr lang="ru-RU" sz="1400" dirty="0">
                <a:latin typeface="Times New Roman" charset="0"/>
                <a:ea typeface="Times New Roman" charset="0"/>
                <a:cs typeface="Times New Roman" charset="0"/>
              </a:rPr>
              <a:t>части по централизованному или децентрализованному типу с учетом территориального принципа. </a:t>
            </a:r>
          </a:p>
          <a:p>
            <a:r>
              <a:rPr lang="ru-RU" sz="1400" dirty="0">
                <a:latin typeface="Times New Roman" charset="0"/>
                <a:ea typeface="Times New Roman" charset="0"/>
                <a:cs typeface="Times New Roman" charset="0"/>
              </a:rPr>
              <a:t>В стационарах на дому ведение больных осуществляется врачом. При необходимости привлекаются соответствующие </a:t>
            </a:r>
            <a:r>
              <a:rPr lang="ru-RU" sz="1400" dirty="0" smtClean="0">
                <a:latin typeface="Times New Roman" charset="0"/>
                <a:ea typeface="Times New Roman" charset="0"/>
                <a:cs typeface="Times New Roman" charset="0"/>
              </a:rPr>
              <a:t>врачи-консультанты.</a:t>
            </a:r>
          </a:p>
          <a:p>
            <a:r>
              <a:rPr lang="ru-RU" sz="1400" dirty="0" smtClean="0">
                <a:latin typeface="Times New Roman" charset="0"/>
                <a:ea typeface="Times New Roman" charset="0"/>
                <a:cs typeface="Times New Roman" charset="0"/>
              </a:rPr>
              <a:t>Лечению </a:t>
            </a:r>
            <a:r>
              <a:rPr lang="ru-RU" sz="1400" dirty="0">
                <a:latin typeface="Times New Roman" charset="0"/>
                <a:ea typeface="Times New Roman" charset="0"/>
                <a:cs typeface="Times New Roman" charset="0"/>
              </a:rPr>
              <a:t>в стационаре дневного пребывания подлежат: </a:t>
            </a:r>
          </a:p>
          <a:p>
            <a:pPr marL="285750" indent="-285750">
              <a:buFont typeface="Arial" charset="0"/>
              <a:buChar char="•"/>
            </a:pPr>
            <a:r>
              <a:rPr lang="ru-RU" sz="1400" dirty="0" smtClean="0">
                <a:latin typeface="Times New Roman" charset="0"/>
                <a:ea typeface="Times New Roman" charset="0"/>
                <a:cs typeface="Times New Roman" charset="0"/>
              </a:rPr>
              <a:t>Больные</a:t>
            </a:r>
            <a:r>
              <a:rPr lang="ru-RU" sz="1400" dirty="0">
                <a:latin typeface="Times New Roman" charset="0"/>
                <a:ea typeface="Times New Roman" charset="0"/>
                <a:cs typeface="Times New Roman" charset="0"/>
              </a:rPr>
              <a:t>, выписанные из стационара круглосуточного пребывания, нуждающиеся в завершении курса лечения на </a:t>
            </a:r>
            <a:r>
              <a:rPr lang="ru-RU" sz="1400" dirty="0" smtClean="0">
                <a:latin typeface="Times New Roman" charset="0"/>
                <a:ea typeface="Times New Roman" charset="0"/>
                <a:cs typeface="Times New Roman" charset="0"/>
              </a:rPr>
              <a:t>домашней койке </a:t>
            </a:r>
            <a:r>
              <a:rPr lang="ru-RU" sz="1400" dirty="0">
                <a:latin typeface="Times New Roman" charset="0"/>
                <a:ea typeface="Times New Roman" charset="0"/>
                <a:cs typeface="Times New Roman" charset="0"/>
              </a:rPr>
              <a:t>под наблюдением врача. </a:t>
            </a:r>
          </a:p>
          <a:p>
            <a:pPr marL="285750" indent="-285750">
              <a:buFont typeface="Arial" charset="0"/>
              <a:buChar char="•"/>
            </a:pPr>
            <a:r>
              <a:rPr lang="ru-RU" sz="1400" dirty="0" smtClean="0">
                <a:latin typeface="Times New Roman" charset="0"/>
                <a:ea typeface="Times New Roman" charset="0"/>
                <a:cs typeface="Times New Roman" charset="0"/>
              </a:rPr>
              <a:t>Больные средней </a:t>
            </a:r>
            <a:r>
              <a:rPr lang="ru-RU" sz="1400" dirty="0">
                <a:latin typeface="Times New Roman" charset="0"/>
                <a:ea typeface="Times New Roman" charset="0"/>
                <a:cs typeface="Times New Roman" charset="0"/>
              </a:rPr>
              <a:t>степени тяжести и тяжелые, состояние которых позволяет организовать лечение во </a:t>
            </a:r>
            <a:r>
              <a:rPr lang="ru-RU" sz="1400" dirty="0" err="1">
                <a:latin typeface="Times New Roman" charset="0"/>
                <a:ea typeface="Times New Roman" charset="0"/>
                <a:cs typeface="Times New Roman" charset="0"/>
              </a:rPr>
              <a:t>внегоспитальных</a:t>
            </a:r>
            <a:r>
              <a:rPr lang="ru-RU" sz="1400" dirty="0">
                <a:latin typeface="Times New Roman" charset="0"/>
                <a:ea typeface="Times New Roman" charset="0"/>
                <a:cs typeface="Times New Roman" charset="0"/>
              </a:rPr>
              <a:t> условиях. </a:t>
            </a:r>
          </a:p>
          <a:p>
            <a:pPr marL="285750" indent="-285750">
              <a:buFont typeface="Arial" charset="0"/>
              <a:buChar char="•"/>
            </a:pPr>
            <a:r>
              <a:rPr lang="ru-RU" sz="1400" dirty="0" smtClean="0">
                <a:latin typeface="Times New Roman" charset="0"/>
                <a:ea typeface="Times New Roman" charset="0"/>
                <a:cs typeface="Times New Roman" charset="0"/>
              </a:rPr>
              <a:t>Хронические </a:t>
            </a:r>
            <a:r>
              <a:rPr lang="ru-RU" sz="1400" dirty="0">
                <a:latin typeface="Times New Roman" charset="0"/>
                <a:ea typeface="Times New Roman" charset="0"/>
                <a:cs typeface="Times New Roman" charset="0"/>
              </a:rPr>
              <a:t>больные в стадии обострения или декомпенсации, состояние которых позволяет организовать лечение во внебольничных условиях. </a:t>
            </a:r>
            <a:endParaRPr lang="ru-RU" sz="14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ru-RU" sz="1400" dirty="0" smtClean="0">
                <a:latin typeface="Times New Roman" charset="0"/>
                <a:ea typeface="Times New Roman" charset="0"/>
                <a:cs typeface="Times New Roman" charset="0"/>
              </a:rPr>
              <a:t>Симптоматическое </a:t>
            </a:r>
            <a:r>
              <a:rPr lang="ru-RU" sz="1400" dirty="0">
                <a:latin typeface="Times New Roman" charset="0"/>
                <a:ea typeface="Times New Roman" charset="0"/>
                <a:cs typeface="Times New Roman" charset="0"/>
              </a:rPr>
              <a:t>лечение онкологических больных, которые не могут посещать поликлинику и нуждаются в лечении и динамическом наблюдении в условиях стационара на дому. </a:t>
            </a:r>
            <a:endParaRPr lang="ru-RU" sz="14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ru-RU" sz="1400" b="1" dirty="0">
                <a:latin typeface="Times New Roman" charset="0"/>
                <a:ea typeface="Times New Roman" charset="0"/>
                <a:cs typeface="Times New Roman" charset="0"/>
              </a:rPr>
              <a:t>Финансирование </a:t>
            </a:r>
            <a:r>
              <a:rPr lang="ru-RU" sz="1400" dirty="0">
                <a:latin typeface="Times New Roman" charset="0"/>
                <a:ea typeface="Times New Roman" charset="0"/>
                <a:cs typeface="Times New Roman" charset="0"/>
              </a:rPr>
              <a:t>стационара на дому осуществляется </a:t>
            </a:r>
            <a:r>
              <a:rPr lang="ru-RU" sz="1400" b="1" dirty="0">
                <a:latin typeface="Times New Roman" charset="0"/>
                <a:ea typeface="Times New Roman" charset="0"/>
                <a:cs typeface="Times New Roman" charset="0"/>
              </a:rPr>
              <a:t>за счет средств бюджета соответствующего уровня, выделяемых лечебно-профилактическому учреждению, а также из средств </a:t>
            </a:r>
            <a:r>
              <a:rPr lang="ru-RU" sz="1400" b="1" dirty="0" smtClean="0">
                <a:latin typeface="Times New Roman" charset="0"/>
                <a:ea typeface="Times New Roman" charset="0"/>
                <a:cs typeface="Times New Roman" charset="0"/>
              </a:rPr>
              <a:t>ОМС </a:t>
            </a:r>
            <a:r>
              <a:rPr lang="ru-RU" sz="1400" dirty="0" smtClean="0">
                <a:latin typeface="Times New Roman" charset="0"/>
                <a:ea typeface="Times New Roman" charset="0"/>
                <a:cs typeface="Times New Roman" charset="0"/>
              </a:rPr>
              <a:t>согласно </a:t>
            </a:r>
            <a:r>
              <a:rPr lang="ru-RU" sz="1400" dirty="0">
                <a:latin typeface="Times New Roman" charset="0"/>
                <a:ea typeface="Times New Roman" charset="0"/>
                <a:cs typeface="Times New Roman" charset="0"/>
              </a:rPr>
              <a:t>"Порядку оплаты медицинских услуг в системе обязательного медицинского страхования </a:t>
            </a:r>
            <a:r>
              <a:rPr lang="ru-RU" sz="1400" dirty="0" smtClean="0">
                <a:latin typeface="Times New Roman" charset="0"/>
                <a:ea typeface="Times New Roman" charset="0"/>
                <a:cs typeface="Times New Roman" charset="0"/>
              </a:rPr>
              <a:t>Калининградской </a:t>
            </a:r>
            <a:r>
              <a:rPr lang="ru-RU" sz="1400" dirty="0">
                <a:latin typeface="Times New Roman" charset="0"/>
                <a:ea typeface="Times New Roman" charset="0"/>
                <a:cs typeface="Times New Roman" charset="0"/>
              </a:rPr>
              <a:t>области" и иных источников в соответствии с </a:t>
            </a:r>
            <a:r>
              <a:rPr lang="ru-RU" sz="1400" dirty="0" smtClean="0">
                <a:latin typeface="Times New Roman" charset="0"/>
                <a:ea typeface="Times New Roman" charset="0"/>
                <a:cs typeface="Times New Roman" charset="0"/>
              </a:rPr>
              <a:t>действующим </a:t>
            </a:r>
            <a:r>
              <a:rPr lang="ru-RU" sz="1400" dirty="0">
                <a:latin typeface="Times New Roman" charset="0"/>
                <a:ea typeface="Times New Roman" charset="0"/>
                <a:cs typeface="Times New Roman" charset="0"/>
              </a:rPr>
              <a:t>законодательством </a:t>
            </a:r>
            <a:r>
              <a:rPr lang="ru-RU" sz="1400" dirty="0" smtClean="0">
                <a:latin typeface="Times New Roman" charset="0"/>
                <a:ea typeface="Times New Roman" charset="0"/>
                <a:cs typeface="Times New Roman" charset="0"/>
              </a:rPr>
              <a:t>РФ.</a:t>
            </a:r>
            <a:endParaRPr lang="ru-RU" sz="1400" dirty="0">
              <a:latin typeface="Times New Roman" charset="0"/>
              <a:ea typeface="Times New Roman" charset="0"/>
              <a:cs typeface="Times New Roman" charset="0"/>
            </a:endParaRPr>
          </a:p>
          <a:p>
            <a:endParaRPr lang="ru-RU" sz="14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endParaRPr lang="ru-RU" sz="1400" dirty="0">
              <a:latin typeface="Times New Roman" charset="0"/>
              <a:ea typeface="Times New Roman" charset="0"/>
              <a:cs typeface="Times New Roman" charset="0"/>
            </a:endParaRPr>
          </a:p>
          <a:p>
            <a:endParaRPr lang="ru-RU" sz="14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304800" y="196960"/>
            <a:ext cx="11645462" cy="126437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 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Приказ ТФОМС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КО от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20 января 2004 г. Й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31/17 Приказ Главного управления здравоохранения Администрации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КО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от 26 января 2004 г. №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 31/17 </a:t>
            </a:r>
          </a:p>
          <a:p>
            <a:pPr algn="ctr"/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«Об организации деятельности стационаров на дому в ЛПУ Калининградской области»</a:t>
            </a:r>
            <a:endParaRPr lang="ru-RU" sz="2400" b="1" dirty="0">
              <a:solidFill>
                <a:schemeClr val="accent5">
                  <a:lumMod val="50000"/>
                </a:schemeClr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3455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0924" y="2954089"/>
            <a:ext cx="11385585" cy="1325563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Спасибо </a:t>
            </a:r>
            <a:r>
              <a:rPr lang="ru-RU" b="1">
                <a:solidFill>
                  <a:schemeClr val="accent5">
                    <a:lumMod val="5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6892164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2141" y="199698"/>
            <a:ext cx="11661289" cy="821803"/>
          </a:xfrm>
        </p:spPr>
        <p:txBody>
          <a:bodyPr>
            <a:normAutofit fontScale="90000"/>
          </a:bodyPr>
          <a:lstStyle/>
          <a:p>
            <a:pPr lvl="0" algn="ctr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1" lang="ru-RU" sz="2800" b="1" dirty="0">
                <a:solidFill>
                  <a:schemeClr val="accent1">
                    <a:lumMod val="7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Лекарственное обеспечение редких (орфанных) заболеваний </a:t>
            </a:r>
            <a:r>
              <a:rPr kumimoji="1" lang="ru-RU" sz="1300" b="1" dirty="0">
                <a:solidFill>
                  <a:schemeClr val="accent1">
                    <a:lumMod val="7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kumimoji="1" lang="ru-RU" sz="1300" b="1" dirty="0">
                <a:solidFill>
                  <a:schemeClr val="accent1">
                    <a:lumMod val="7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</a:br>
            <a:r>
              <a:rPr kumimoji="1" lang="ru-RU" sz="1600" b="1" i="1" dirty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Перечень редких орфанных заболеваний на 24.09 2021 г. включает в себя </a:t>
            </a:r>
            <a:r>
              <a:rPr kumimoji="1" lang="ru-RU" sz="1600" b="1" i="1" dirty="0" smtClean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272 </a:t>
            </a:r>
            <a:r>
              <a:rPr kumimoji="1" lang="ru-RU" sz="1600" b="1" i="1" dirty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редкое </a:t>
            </a:r>
            <a:r>
              <a:rPr kumimoji="1" lang="ru-RU" sz="1600" b="1" i="1" dirty="0" err="1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орфанное</a:t>
            </a:r>
            <a:r>
              <a:rPr kumimoji="1" lang="ru-RU" sz="1600" b="1" i="1" dirty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 з</a:t>
            </a:r>
            <a:r>
              <a:rPr kumimoji="1" lang="ru-RU" altLang="x-none" sz="1600" b="1" i="1" dirty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аболевание/группу, </a:t>
            </a:r>
            <a:r>
              <a:rPr kumimoji="1" lang="ru-RU" altLang="x-none" sz="1600" b="1" i="1" dirty="0" smtClean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около 80 имеют </a:t>
            </a:r>
            <a:r>
              <a:rPr kumimoji="1" lang="ru-RU" altLang="x-none" sz="1600" b="1" i="1" dirty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лечение</a:t>
            </a:r>
            <a:r>
              <a:rPr kumimoji="0" lang="ru-RU" altLang="x-none" sz="1600" b="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kumimoji="0" lang="ru-RU" altLang="x-none" sz="1600" b="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</a:br>
            <a:r>
              <a:rPr kumimoji="1" lang="en-US" sz="1600" b="1" i="1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kumimoji="1" lang="ru-RU" sz="1200" b="1" i="1" dirty="0">
                <a:latin typeface="Times New Roman" charset="0"/>
                <a:ea typeface="Times New Roman" charset="0"/>
                <a:cs typeface="Times New Roman" charset="0"/>
              </a:rPr>
              <a:t>(</a:t>
            </a:r>
            <a:r>
              <a:rPr kumimoji="1" lang="en-US" sz="1200" i="1" dirty="0">
                <a:latin typeface="Times New Roman" charset="0"/>
                <a:ea typeface="Times New Roman" charset="0"/>
                <a:cs typeface="Times New Roman" charset="0"/>
              </a:rPr>
              <a:t>https://</a:t>
            </a:r>
            <a:r>
              <a:rPr kumimoji="1" lang="en-US" sz="1200" i="1" dirty="0" err="1">
                <a:latin typeface="Times New Roman" charset="0"/>
                <a:ea typeface="Times New Roman" charset="0"/>
                <a:cs typeface="Times New Roman" charset="0"/>
              </a:rPr>
              <a:t>minzdrav.gov.ru</a:t>
            </a:r>
            <a:r>
              <a:rPr kumimoji="1" lang="en-US" sz="1200" i="1" dirty="0">
                <a:latin typeface="Times New Roman" charset="0"/>
                <a:ea typeface="Times New Roman" charset="0"/>
                <a:cs typeface="Times New Roman" charset="0"/>
              </a:rPr>
              <a:t>/documents/9641-perechen-redkih-orfannyh-zabolevaniy</a:t>
            </a:r>
            <a:r>
              <a:rPr kumimoji="1" lang="ru-RU" sz="1200" i="1" dirty="0">
                <a:latin typeface="Times New Roman" charset="0"/>
                <a:ea typeface="Times New Roman" charset="0"/>
                <a:cs typeface="Times New Roman" charset="0"/>
              </a:rPr>
              <a:t>)</a:t>
            </a:r>
            <a:endParaRPr lang="ru-RU" sz="1200" i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3792827"/>
              </p:ext>
            </p:extLst>
          </p:nvPr>
        </p:nvGraphicFramePr>
        <p:xfrm>
          <a:off x="430923" y="1187668"/>
          <a:ext cx="11403724" cy="54066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0023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4034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64951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Заболевания</a:t>
                      </a:r>
                      <a:r>
                        <a:rPr lang="ru-RU" sz="1100" baseline="0" dirty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входящие в льготные Перечни </a:t>
                      </a:r>
                      <a:r>
                        <a:rPr lang="ru-RU" sz="1100" baseline="0" dirty="0">
                          <a:solidFill>
                            <a:srgbClr val="FFFF00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(28 заболеваний)</a:t>
                      </a:r>
                      <a:endParaRPr lang="ru-RU" sz="1100" dirty="0">
                        <a:solidFill>
                          <a:srgbClr val="FFFF00"/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9998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kern="1200" dirty="0">
                          <a:solidFill>
                            <a:schemeClr val="dk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П. 21 ст. 14 Федерального закона от 21.11.2011 </a:t>
                      </a:r>
                      <a:r>
                        <a:rPr lang="ru-RU" sz="1100" b="0" kern="1200" dirty="0" err="1">
                          <a:solidFill>
                            <a:schemeClr val="dk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N</a:t>
                      </a:r>
                      <a:r>
                        <a:rPr lang="ru-RU" sz="1100" b="0" kern="1200" dirty="0">
                          <a:solidFill>
                            <a:schemeClr val="dk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323-ФЗ "Об основах охраны здоровья граждан в РФ» </a:t>
                      </a:r>
                      <a:r>
                        <a:rPr lang="mr-IN" sz="1100" b="0" kern="1200" dirty="0">
                          <a:solidFill>
                            <a:schemeClr val="dk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–</a:t>
                      </a:r>
                      <a:r>
                        <a:rPr lang="ru-RU" sz="1100" b="0" kern="1200" dirty="0">
                          <a:solidFill>
                            <a:schemeClr val="dk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программа ВЗН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kern="1200" dirty="0">
                          <a:solidFill>
                            <a:schemeClr val="dk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П. 10 ст. 16 Федерального закона от 21.11.2011 </a:t>
                      </a:r>
                      <a:r>
                        <a:rPr lang="ru-RU" sz="1100" b="0" kern="1200" dirty="0" err="1">
                          <a:solidFill>
                            <a:schemeClr val="dk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N</a:t>
                      </a:r>
                      <a:r>
                        <a:rPr lang="ru-RU" sz="1100" b="0" kern="1200" dirty="0">
                          <a:solidFill>
                            <a:schemeClr val="dk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323-ФЗ "Об основах охраны здоровья граждан в РФ» Постановлением Правительства </a:t>
                      </a:r>
                      <a:r>
                        <a:rPr lang="is-IS" sz="1100" b="0" kern="1200" dirty="0">
                          <a:solidFill>
                            <a:schemeClr val="dk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от 26.04.2012 N 403</a:t>
                      </a:r>
                      <a:r>
                        <a:rPr lang="ru-RU" sz="1100" b="0" kern="1200" dirty="0">
                          <a:solidFill>
                            <a:schemeClr val="dk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805104">
                <a:tc>
                  <a:txBody>
                    <a:bodyPr/>
                    <a:lstStyle/>
                    <a:p>
                      <a:pPr marL="228600" lvl="0" indent="-228600" algn="l" defTabSz="914400" rtl="0" eaLnBrk="1" latinLnBrk="0" hangingPunct="1">
                        <a:buAutoNum type="arabicPeriod"/>
                        <a:defRPr/>
                      </a:pPr>
                      <a:r>
                        <a:rPr lang="ru-RU" sz="1100" b="1" kern="1200" dirty="0">
                          <a:solidFill>
                            <a:schemeClr val="dk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Болезнь Гоше </a:t>
                      </a:r>
                    </a:p>
                    <a:p>
                      <a:pPr marL="228600" lvl="0" indent="-228600" algn="l" defTabSz="914400" rtl="0" eaLnBrk="1" latinLnBrk="0" hangingPunct="1">
                        <a:buAutoNum type="arabicPeriod"/>
                        <a:defRPr/>
                      </a:pPr>
                      <a:r>
                        <a:rPr lang="ru-RU" sz="1100" b="1" kern="1200" dirty="0">
                          <a:solidFill>
                            <a:schemeClr val="dk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Гемофилия </a:t>
                      </a:r>
                    </a:p>
                    <a:p>
                      <a:pPr marL="228600" lvl="0" indent="-228600" algn="l" defTabSz="914400" rtl="0" eaLnBrk="1" latinLnBrk="0" hangingPunct="1">
                        <a:buAutoNum type="arabicPeriod"/>
                        <a:defRPr/>
                      </a:pPr>
                      <a:r>
                        <a:rPr lang="ru-RU" sz="1100" b="1" kern="1200" dirty="0">
                          <a:solidFill>
                            <a:schemeClr val="tx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Гипофизарный нанизм</a:t>
                      </a:r>
                    </a:p>
                    <a:p>
                      <a:pPr marL="228600" lvl="0" indent="-228600" algn="l" defTabSz="914400" rtl="0" eaLnBrk="1" latinLnBrk="0" hangingPunct="1">
                        <a:buAutoNum type="arabicPeriod"/>
                        <a:defRPr/>
                      </a:pPr>
                      <a:r>
                        <a:rPr lang="ru-RU" sz="1100" b="1" kern="1200" dirty="0">
                          <a:solidFill>
                            <a:schemeClr val="tx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Гемолитико-уремический сидром</a:t>
                      </a:r>
                    </a:p>
                    <a:p>
                      <a:pPr marL="228600" lvl="0" indent="-228600" algn="l" defTabSz="914400" rtl="0" eaLnBrk="1" latinLnBrk="0" hangingPunct="1">
                        <a:buAutoNum type="arabicPeriod"/>
                        <a:defRPr/>
                      </a:pPr>
                      <a:r>
                        <a:rPr lang="ru-RU" sz="1100" b="1" kern="1200" dirty="0">
                          <a:solidFill>
                            <a:srgbClr val="C00000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Муковисцидоз</a:t>
                      </a:r>
                    </a:p>
                    <a:p>
                      <a:pPr marL="228600" lvl="0" indent="-228600" algn="l" defTabSz="914400" rtl="0" eaLnBrk="1" latinLnBrk="0" hangingPunct="1">
                        <a:buAutoNum type="arabicPeriod"/>
                        <a:defRPr/>
                      </a:pPr>
                      <a:r>
                        <a:rPr lang="ru-RU" sz="1100" b="1" kern="1200" dirty="0">
                          <a:solidFill>
                            <a:schemeClr val="tx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Мукополисахаридоз, тип-1</a:t>
                      </a:r>
                    </a:p>
                    <a:p>
                      <a:pPr marL="228600" lvl="0" indent="-228600" algn="l" defTabSz="914400" rtl="0" eaLnBrk="1" latinLnBrk="0" hangingPunct="1">
                        <a:buAutoNum type="arabicPeriod"/>
                        <a:defRPr/>
                      </a:pPr>
                      <a:r>
                        <a:rPr lang="ru-RU" sz="1100" b="1" kern="1200" dirty="0">
                          <a:solidFill>
                            <a:schemeClr val="tx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Мукополисахаридоз, тип 2</a:t>
                      </a:r>
                    </a:p>
                    <a:p>
                      <a:pPr marL="228600" lvl="0" indent="-228600" algn="l" defTabSz="914400" rtl="0" eaLnBrk="1" latinLnBrk="0" hangingPunct="1">
                        <a:buAutoNum type="arabicPeriod"/>
                        <a:defRPr/>
                      </a:pPr>
                      <a:r>
                        <a:rPr lang="ru-RU" sz="1100" b="1" kern="1200" dirty="0">
                          <a:solidFill>
                            <a:schemeClr val="tx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Мукополисахаридоз, тип 6</a:t>
                      </a:r>
                    </a:p>
                    <a:p>
                      <a:pPr marL="228600" lvl="0" indent="-228600" algn="l" defTabSz="914400" rtl="0" eaLnBrk="1" latinLnBrk="0" hangingPunct="1">
                        <a:buAutoNum type="arabicPeriod"/>
                        <a:defRPr/>
                      </a:pPr>
                      <a:r>
                        <a:rPr lang="ru-RU" sz="1100" b="1" kern="1200" dirty="0">
                          <a:solidFill>
                            <a:schemeClr val="tx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Юношеский артрит с системным началом</a:t>
                      </a:r>
                    </a:p>
                    <a:p>
                      <a:pPr marL="228600" lvl="0" indent="-228600" algn="l" defTabSz="914400" rtl="0" eaLnBrk="1" latinLnBrk="0" hangingPunct="1">
                        <a:buAutoNum type="arabicPeriod"/>
                        <a:defRPr/>
                      </a:pPr>
                      <a:r>
                        <a:rPr lang="ru-RU" sz="1100" b="1" kern="1200" dirty="0">
                          <a:solidFill>
                            <a:schemeClr val="tx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Апластическая анемия неуточненная </a:t>
                      </a:r>
                    </a:p>
                    <a:p>
                      <a:pPr marL="228600" lvl="0" indent="-228600" algn="l" defTabSz="914400" rtl="0" eaLnBrk="1" latinLnBrk="0" hangingPunct="1">
                        <a:buAutoNum type="arabicPeriod"/>
                        <a:defRPr/>
                      </a:pPr>
                      <a:r>
                        <a:rPr lang="ru-RU" sz="1100" b="1" kern="1200" dirty="0">
                          <a:solidFill>
                            <a:schemeClr val="tx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Наследственный дефицит </a:t>
                      </a:r>
                      <a:r>
                        <a:rPr lang="ru-RU" sz="1100" b="1" kern="1200" dirty="0" smtClean="0">
                          <a:solidFill>
                            <a:schemeClr val="tx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факторов </a:t>
                      </a:r>
                      <a:r>
                        <a:rPr lang="en-US" sz="1100" b="1" kern="1200" dirty="0">
                          <a:solidFill>
                            <a:schemeClr val="tx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II, </a:t>
                      </a:r>
                      <a:r>
                        <a:rPr lang="en-US" sz="1100" b="0" kern="1200" dirty="0">
                          <a:solidFill>
                            <a:schemeClr val="tx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VII, </a:t>
                      </a:r>
                      <a:endParaRPr lang="ru-RU" sz="1100" b="0" kern="1200" dirty="0">
                        <a:solidFill>
                          <a:schemeClr val="tx1"/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  <a:defRPr/>
                      </a:pPr>
                      <a:r>
                        <a:rPr lang="ru-RU" sz="1100" b="0" kern="1200" dirty="0">
                          <a:solidFill>
                            <a:schemeClr val="dk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Пароксизмальная ночная гемоглобинурия 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  <a:defRPr/>
                      </a:pPr>
                      <a:r>
                        <a:rPr lang="ru-RU" sz="1100" b="0" kern="1200" dirty="0">
                          <a:solidFill>
                            <a:schemeClr val="tx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Идиопатическая тромбоцитопеническая пурпура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  <a:defRPr/>
                      </a:pPr>
                      <a:r>
                        <a:rPr lang="ru-RU" sz="1100" b="0" kern="1200" dirty="0">
                          <a:solidFill>
                            <a:schemeClr val="tx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Дефект в системе комплемента 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  <a:defRPr/>
                      </a:pPr>
                      <a:r>
                        <a:rPr lang="ru-RU" sz="1100" b="0" kern="1200" dirty="0">
                          <a:solidFill>
                            <a:schemeClr val="tx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Преждевременная половая зрелость центрального происхождения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  <a:defRPr/>
                      </a:pPr>
                      <a:r>
                        <a:rPr lang="ru-RU" sz="1100" b="0" kern="1200" dirty="0">
                          <a:solidFill>
                            <a:schemeClr val="tx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Тирозинеми</a:t>
                      </a:r>
                      <a:r>
                        <a:rPr lang="ru-RU" sz="1100" b="0" kern="1200" dirty="0">
                          <a:solidFill>
                            <a:schemeClr val="dk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я </a:t>
                      </a: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ru-RU" sz="1100" b="0" kern="1200" dirty="0">
                          <a:solidFill>
                            <a:schemeClr val="dk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Нарушения обмена ароматических аминокислот (классическая фенилкетонурия, другие виды гиперфенилаланинемии) </a:t>
                      </a: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ru-RU" sz="1100" b="0" kern="1200" dirty="0">
                          <a:solidFill>
                            <a:schemeClr val="dk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Идиопатическая тромбоцитопеническая пурпура (синдром Эванса).</a:t>
                      </a: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ru-RU" sz="1100" b="0" kern="1200" dirty="0">
                          <a:solidFill>
                            <a:schemeClr val="dk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Болезнь "кленового сиропа"</a:t>
                      </a: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ru-RU" sz="1100" b="0" kern="1200" dirty="0">
                          <a:solidFill>
                            <a:schemeClr val="dk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Другие виды нарушений обмена аминокислот с </a:t>
                      </a:r>
                      <a:r>
                        <a:rPr lang="ru-RU" sz="1100" b="0" kern="1200" dirty="0" err="1">
                          <a:solidFill>
                            <a:schemeClr val="dk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разветвленнои</a:t>
                      </a:r>
                      <a:r>
                        <a:rPr lang="ru-RU" sz="1100" b="0" kern="1200" dirty="0">
                          <a:solidFill>
                            <a:schemeClr val="dk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̆ цепью (изовалериановая ацидемия, метилмалоновая ацидемия, пропионовая ацидемия)</a:t>
                      </a: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ru-RU" sz="1100" b="0" kern="1200" dirty="0">
                          <a:solidFill>
                            <a:schemeClr val="dk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Нарушения обмена жирных кислот</a:t>
                      </a: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ru-RU" sz="1100" b="0" kern="1200" dirty="0">
                          <a:solidFill>
                            <a:schemeClr val="dk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Гомоцистинурия</a:t>
                      </a: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ru-RU" sz="1100" b="0" kern="1200" dirty="0">
                          <a:solidFill>
                            <a:schemeClr val="dk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Глютарикацидурия </a:t>
                      </a: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ru-RU" sz="1100" b="0" kern="1200" dirty="0">
                          <a:solidFill>
                            <a:schemeClr val="dk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Галактоземия</a:t>
                      </a: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ru-RU" sz="1100" b="0" kern="1200" dirty="0">
                          <a:solidFill>
                            <a:schemeClr val="dk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Другие сфинголипидозы: болезнь Фабри (Фабри-Андерсона), Нимана-Пика Острая перемежающая (печеночная) порфирия</a:t>
                      </a: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ru-RU" sz="1100" b="0" kern="1200" dirty="0">
                          <a:solidFill>
                            <a:schemeClr val="dk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Нарушения обмена меди (болезнь Вильсона)</a:t>
                      </a: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ru-RU" sz="1100" b="0" kern="1200" dirty="0" err="1">
                          <a:solidFill>
                            <a:schemeClr val="dk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Незавершенныи</a:t>
                      </a:r>
                      <a:r>
                        <a:rPr lang="ru-RU" sz="1100" b="0" kern="1200" dirty="0">
                          <a:solidFill>
                            <a:schemeClr val="dk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̆ остеогенез</a:t>
                      </a: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ru-RU" sz="1100" b="0" kern="1200" dirty="0">
                          <a:solidFill>
                            <a:schemeClr val="dk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Легочная (артериальная) гипертензия (идиопатическая) (первичная)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97426">
                <a:tc>
                  <a:txBody>
                    <a:bodyPr/>
                    <a:lstStyle/>
                    <a:p>
                      <a:pPr algn="l" defTabSz="914400" rtl="0" eaLnBrk="1" latinLnBrk="0" hangingPunct="1"/>
                      <a:r>
                        <a:rPr lang="ru-RU" sz="1100" b="0" kern="1200" dirty="0">
                          <a:solidFill>
                            <a:schemeClr val="dk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Обеспечение: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kern="1200" dirty="0">
                          <a:solidFill>
                            <a:schemeClr val="dk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 </a:t>
                      </a:r>
                      <a:r>
                        <a:rPr lang="ru-RU" sz="1100" b="0" kern="1200" dirty="0">
                          <a:solidFill>
                            <a:srgbClr val="C00000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лекарственными препаратами в пределах перечня установленного</a:t>
                      </a:r>
                      <a:r>
                        <a:rPr lang="ru-RU" sz="1100" b="0" kern="1200" baseline="0" dirty="0">
                          <a:solidFill>
                            <a:srgbClr val="C00000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</a:t>
                      </a:r>
                      <a:r>
                        <a:rPr lang="ru-RU" sz="1100" dirty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Распоряжением Правительства РФ от 12.10.2019 года № 2406-р  </a:t>
                      </a:r>
                      <a:endParaRPr lang="ru-RU" sz="1100" b="0" kern="1200" dirty="0">
                        <a:solidFill>
                          <a:srgbClr val="C00000"/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0" dirty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Обеспечение:</a:t>
                      </a:r>
                    </a:p>
                    <a:p>
                      <a:pPr marL="228600" indent="-228600">
                        <a:buAutoNum type="arabicPeriod"/>
                      </a:pPr>
                      <a:r>
                        <a:rPr lang="ru-RU" sz="1100" b="0" dirty="0">
                          <a:solidFill>
                            <a:srgbClr val="C00000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лекарственными препаратами для лечения орфанного заболеваний</a:t>
                      </a:r>
                    </a:p>
                    <a:p>
                      <a:pPr marL="228600" indent="-228600">
                        <a:buAutoNum type="arabicPeriod"/>
                      </a:pPr>
                      <a:r>
                        <a:rPr lang="ru-RU" sz="1100" b="0" dirty="0">
                          <a:solidFill>
                            <a:srgbClr val="C00000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продуктами</a:t>
                      </a:r>
                      <a:r>
                        <a:rPr lang="ru-RU" sz="1100" b="0" baseline="0" dirty="0">
                          <a:solidFill>
                            <a:srgbClr val="C00000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лечебного питания</a:t>
                      </a:r>
                      <a:endParaRPr lang="ru-RU" sz="1100" b="0" dirty="0">
                        <a:solidFill>
                          <a:srgbClr val="C00000"/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3" name="Кольцо 2"/>
          <p:cNvSpPr/>
          <p:nvPr/>
        </p:nvSpPr>
        <p:spPr>
          <a:xfrm>
            <a:off x="560014" y="4414838"/>
            <a:ext cx="4869236" cy="1501868"/>
          </a:xfrm>
          <a:prstGeom prst="donut">
            <a:avLst>
              <a:gd name="adj" fmla="val 2278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95971" y="4659853"/>
            <a:ext cx="3797322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ru-RU" sz="1100" b="1" dirty="0" smtClean="0">
                <a:solidFill>
                  <a:schemeClr val="dk1"/>
                </a:solidFill>
                <a:latin typeface="Times New Roman" charset="0"/>
                <a:ea typeface="Times New Roman" charset="0"/>
                <a:cs typeface="Times New Roman" charset="0"/>
              </a:rPr>
              <a:t>Злокачественными </a:t>
            </a:r>
            <a:r>
              <a:rPr lang="ru-RU" sz="1100" b="1" dirty="0">
                <a:solidFill>
                  <a:schemeClr val="dk1"/>
                </a:solidFill>
                <a:latin typeface="Times New Roman" charset="0"/>
                <a:ea typeface="Times New Roman" charset="0"/>
                <a:cs typeface="Times New Roman" charset="0"/>
              </a:rPr>
              <a:t>новообразованиями </a:t>
            </a:r>
            <a:r>
              <a:rPr lang="ru-RU" sz="1100" b="1" dirty="0" smtClean="0">
                <a:solidFill>
                  <a:schemeClr val="dk1"/>
                </a:solidFill>
                <a:latin typeface="Times New Roman" charset="0"/>
                <a:ea typeface="Times New Roman" charset="0"/>
                <a:cs typeface="Times New Roman" charset="0"/>
              </a:rPr>
              <a:t>лимфоидной,</a:t>
            </a:r>
          </a:p>
          <a:p>
            <a:pPr lvl="0" algn="ctr"/>
            <a:r>
              <a:rPr lang="ru-RU" sz="1100" b="1" dirty="0" smtClean="0">
                <a:solidFill>
                  <a:schemeClr val="dk1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sz="1100" b="1" dirty="0" smtClean="0">
                <a:latin typeface="Times New Roman" charset="0"/>
                <a:ea typeface="Times New Roman" charset="0"/>
                <a:cs typeface="Times New Roman" charset="0"/>
              </a:rPr>
              <a:t>кроветворной </a:t>
            </a:r>
            <a:r>
              <a:rPr lang="ru-RU" sz="1100" b="1" dirty="0">
                <a:latin typeface="Times New Roman" charset="0"/>
                <a:ea typeface="Times New Roman" charset="0"/>
                <a:cs typeface="Times New Roman" charset="0"/>
              </a:rPr>
              <a:t>и родственных им тканей</a:t>
            </a:r>
            <a:r>
              <a:rPr lang="ru-RU" sz="1100" b="1" dirty="0" smtClean="0">
                <a:latin typeface="Times New Roman" charset="0"/>
                <a:ea typeface="Times New Roman" charset="0"/>
                <a:cs typeface="Times New Roman" charset="0"/>
              </a:rPr>
              <a:t>,</a:t>
            </a:r>
          </a:p>
          <a:p>
            <a:pPr lvl="0" algn="ctr"/>
            <a:r>
              <a:rPr lang="ru-RU" sz="1100" b="1" dirty="0" smtClean="0">
                <a:solidFill>
                  <a:schemeClr val="dk1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sz="1200" b="1" dirty="0" err="1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миелопролиферативные</a:t>
            </a:r>
            <a:r>
              <a:rPr lang="ru-RU" sz="1200" b="1" dirty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 заболевания </a:t>
            </a:r>
            <a:endParaRPr lang="ru-RU" sz="1200" b="1" dirty="0" smtClean="0">
              <a:solidFill>
                <a:srgbClr val="C00000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lvl="0" algn="ctr"/>
            <a:r>
              <a:rPr lang="ru-RU" sz="1200" b="1" dirty="0" smtClean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(</a:t>
            </a:r>
            <a:r>
              <a:rPr lang="ru-RU" sz="1200" b="1" dirty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первичный </a:t>
            </a:r>
            <a:r>
              <a:rPr lang="ru-RU" sz="1200" b="1" dirty="0" err="1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миелофиброз</a:t>
            </a:r>
            <a:r>
              <a:rPr lang="ru-RU" sz="1200" b="1" dirty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ru-RU" sz="1200" b="1" dirty="0" smtClean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истинная</a:t>
            </a:r>
          </a:p>
          <a:p>
            <a:pPr lvl="0" algn="ctr"/>
            <a:r>
              <a:rPr lang="ru-RU" sz="1200" b="1" dirty="0" smtClean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sz="1200" b="1" dirty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полицитемия), </a:t>
            </a:r>
            <a:r>
              <a:rPr lang="ru-RU" sz="1200" b="1" dirty="0" smtClean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острый </a:t>
            </a:r>
            <a:r>
              <a:rPr lang="ru-RU" sz="1200" b="1" dirty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миелоидный лейкоз (ОМЛ) </a:t>
            </a:r>
          </a:p>
          <a:p>
            <a:pPr algn="ctr"/>
            <a:endParaRPr lang="ru-RU" sz="1200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50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8941" y="0"/>
            <a:ext cx="11661289" cy="821803"/>
          </a:xfrm>
        </p:spPr>
        <p:txBody>
          <a:bodyPr>
            <a:normAutofit fontScale="90000"/>
          </a:bodyPr>
          <a:lstStyle/>
          <a:p>
            <a:pPr lvl="0" algn="ctr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1" lang="ru-RU" sz="2800" b="1" dirty="0">
                <a:solidFill>
                  <a:schemeClr val="accent1">
                    <a:lumMod val="7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Лекарственное обеспечение редких (орфанных) заболеваний </a:t>
            </a:r>
            <a:r>
              <a:rPr kumimoji="1" lang="ru-RU" sz="1300" b="1" dirty="0">
                <a:solidFill>
                  <a:schemeClr val="accent1">
                    <a:lumMod val="7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kumimoji="1" lang="ru-RU" sz="1300" b="1" dirty="0">
                <a:solidFill>
                  <a:schemeClr val="accent1">
                    <a:lumMod val="7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</a:br>
            <a:r>
              <a:rPr kumimoji="1" lang="ru-RU" sz="1600" b="1" i="1" dirty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Перечень редких орфанных заболеваний на 24.09 2021 г. включает в себя </a:t>
            </a:r>
            <a:r>
              <a:rPr kumimoji="1" lang="ru-RU" sz="1600" b="1" i="1" dirty="0" smtClean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272 </a:t>
            </a:r>
            <a:r>
              <a:rPr kumimoji="1" lang="ru-RU" sz="1600" b="1" i="1" dirty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редкое </a:t>
            </a:r>
            <a:r>
              <a:rPr kumimoji="1" lang="ru-RU" sz="1600" b="1" i="1" dirty="0" err="1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орфанное</a:t>
            </a:r>
            <a:r>
              <a:rPr kumimoji="1" lang="ru-RU" sz="1600" b="1" i="1" dirty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 з</a:t>
            </a:r>
            <a:r>
              <a:rPr kumimoji="1" lang="ru-RU" altLang="x-none" sz="1600" b="1" i="1" dirty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аболевание/группу, около </a:t>
            </a:r>
            <a:r>
              <a:rPr kumimoji="1" lang="ru-RU" altLang="x-none" sz="1600" b="1" i="1" dirty="0" smtClean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80 </a:t>
            </a:r>
            <a:r>
              <a:rPr kumimoji="1" lang="ru-RU" altLang="x-none" sz="1600" b="1" i="1" dirty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имеют лечение</a:t>
            </a:r>
            <a:r>
              <a:rPr kumimoji="0" lang="ru-RU" altLang="x-none" sz="1600" b="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kumimoji="0" lang="ru-RU" altLang="x-none" sz="1600" b="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</a:br>
            <a:r>
              <a:rPr kumimoji="1" lang="en-US" sz="1600" b="1" i="1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kumimoji="1" lang="ru-RU" sz="1200" b="1" i="1" dirty="0">
                <a:latin typeface="Times New Roman" charset="0"/>
                <a:ea typeface="Times New Roman" charset="0"/>
                <a:cs typeface="Times New Roman" charset="0"/>
              </a:rPr>
              <a:t>(</a:t>
            </a:r>
            <a:r>
              <a:rPr kumimoji="1" lang="en-US" sz="1200" i="1" dirty="0">
                <a:latin typeface="Times New Roman" charset="0"/>
                <a:ea typeface="Times New Roman" charset="0"/>
                <a:cs typeface="Times New Roman" charset="0"/>
              </a:rPr>
              <a:t>https://</a:t>
            </a:r>
            <a:r>
              <a:rPr kumimoji="1" lang="en-US" sz="1200" i="1" dirty="0" err="1">
                <a:latin typeface="Times New Roman" charset="0"/>
                <a:ea typeface="Times New Roman" charset="0"/>
                <a:cs typeface="Times New Roman" charset="0"/>
              </a:rPr>
              <a:t>minzdrav.gov.ru</a:t>
            </a:r>
            <a:r>
              <a:rPr kumimoji="1" lang="en-US" sz="1200" i="1" dirty="0">
                <a:latin typeface="Times New Roman" charset="0"/>
                <a:ea typeface="Times New Roman" charset="0"/>
                <a:cs typeface="Times New Roman" charset="0"/>
              </a:rPr>
              <a:t>/documents/9641-perechen-redkih-orfannyh-zabolevaniy</a:t>
            </a:r>
            <a:r>
              <a:rPr kumimoji="1" lang="ru-RU" sz="1200" i="1" dirty="0">
                <a:latin typeface="Times New Roman" charset="0"/>
                <a:ea typeface="Times New Roman" charset="0"/>
                <a:cs typeface="Times New Roman" charset="0"/>
              </a:rPr>
              <a:t>)</a:t>
            </a:r>
            <a:endParaRPr lang="ru-RU" sz="1200" i="1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0213883"/>
              </p:ext>
            </p:extLst>
          </p:nvPr>
        </p:nvGraphicFramePr>
        <p:xfrm>
          <a:off x="268941" y="926396"/>
          <a:ext cx="7202179" cy="55973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467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30750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06979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Заболевания</a:t>
                      </a:r>
                      <a:r>
                        <a:rPr lang="ru-RU" sz="1200" baseline="0" dirty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не входящие в льготные Перечни </a:t>
                      </a:r>
                      <a:r>
                        <a:rPr lang="ru-RU" sz="1200" baseline="0" dirty="0">
                          <a:solidFill>
                            <a:srgbClr val="FFFF00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(около </a:t>
                      </a:r>
                      <a:r>
                        <a:rPr lang="ru-RU" sz="1200" baseline="0" dirty="0" smtClean="0">
                          <a:solidFill>
                            <a:srgbClr val="FFFF00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52 </a:t>
                      </a:r>
                      <a:r>
                        <a:rPr lang="ru-RU" sz="1200" baseline="0" dirty="0">
                          <a:solidFill>
                            <a:srgbClr val="FFFF00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заболеваний)</a:t>
                      </a:r>
                      <a:endParaRPr lang="ru-RU" sz="1200" dirty="0">
                        <a:solidFill>
                          <a:srgbClr val="FFFF00"/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95218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200" dirty="0">
                          <a:solidFill>
                            <a:schemeClr val="dk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Фонд «Круг добра»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ru-RU" sz="1200" b="0" kern="1200" dirty="0">
                          <a:solidFill>
                            <a:schemeClr val="dk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Постановлением Правительства РФ от 30.07.94 № 890 «</a:t>
                      </a:r>
                      <a:r>
                        <a:rPr lang="mr-IN" sz="1200" b="0" kern="1200" dirty="0">
                          <a:solidFill>
                            <a:schemeClr val="dk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…</a:t>
                      </a:r>
                      <a:r>
                        <a:rPr lang="ru-RU" sz="1200" b="0" kern="1200" dirty="0">
                          <a:solidFill>
                            <a:schemeClr val="dk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и улучшении обеспечения населения</a:t>
                      </a:r>
                      <a:r>
                        <a:rPr lang="ru-RU" sz="1200" b="0" kern="1200" baseline="0" dirty="0">
                          <a:solidFill>
                            <a:schemeClr val="dk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</a:t>
                      </a:r>
                      <a:r>
                        <a:rPr lang="ru-RU" sz="1200" b="0" kern="1200" dirty="0">
                          <a:solidFill>
                            <a:schemeClr val="dk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лекарственными</a:t>
                      </a:r>
                      <a:r>
                        <a:rPr lang="ru-RU" sz="1200" b="0" kern="1200" baseline="0" dirty="0">
                          <a:solidFill>
                            <a:schemeClr val="dk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</a:t>
                      </a:r>
                      <a:r>
                        <a:rPr lang="ru-RU" sz="1200" b="0" kern="1200" dirty="0">
                          <a:solidFill>
                            <a:schemeClr val="dk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средствами и изделиями медицинского назначения»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191041">
                <a:tc>
                  <a:txBody>
                    <a:bodyPr/>
                    <a:lstStyle/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ru-RU" sz="1200" dirty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В</a:t>
                      </a:r>
                      <a:r>
                        <a:rPr lang="ru-RU" sz="1200" baseline="0" dirty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Перечень заболеваний входит  </a:t>
                      </a:r>
                      <a:r>
                        <a:rPr lang="ru-RU" sz="1200" baseline="0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52 </a:t>
                      </a:r>
                      <a:r>
                        <a:rPr lang="ru-RU" sz="1200" kern="1200" baseline="0" dirty="0">
                          <a:solidFill>
                            <a:schemeClr val="dk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жизнеугрожающих или хронических заболеваний, в том числе редких (орфанных) заболеваний </a:t>
                      </a:r>
                    </a:p>
                    <a:p>
                      <a:pPr marL="228600" lvl="0" indent="-228600" algn="l" defTabSz="914400" rtl="0" eaLnBrk="1" latinLnBrk="0" hangingPunct="1">
                        <a:buFont typeface="+mj-lt"/>
                        <a:buAutoNum type="arabicPeriod"/>
                        <a:defRPr/>
                      </a:pPr>
                      <a:r>
                        <a:rPr lang="ru-RU" sz="1200" b="0" kern="1200" dirty="0">
                          <a:solidFill>
                            <a:schemeClr val="dk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Дефицит </a:t>
                      </a:r>
                      <a:r>
                        <a:rPr lang="ru-RU" sz="1200" b="0" kern="1200" dirty="0" err="1">
                          <a:solidFill>
                            <a:schemeClr val="dk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лизосомной</a:t>
                      </a:r>
                      <a:r>
                        <a:rPr lang="ru-RU" sz="1200" b="0" kern="1200" dirty="0">
                          <a:solidFill>
                            <a:schemeClr val="dk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кислой липазы, E75.5; </a:t>
                      </a:r>
                    </a:p>
                    <a:p>
                      <a:pPr marL="228600" lvl="0" indent="-228600" algn="l" defTabSz="914400" rtl="0" eaLnBrk="1" latinLnBrk="0" hangingPunct="1">
                        <a:buFont typeface="+mj-lt"/>
                        <a:buAutoNum type="arabicPeriod"/>
                        <a:defRPr/>
                      </a:pPr>
                      <a:r>
                        <a:rPr lang="ru-RU" sz="1200" b="0" kern="1200" dirty="0">
                          <a:solidFill>
                            <a:schemeClr val="dk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Мышечная дистрофия </a:t>
                      </a:r>
                      <a:r>
                        <a:rPr lang="ru-RU" sz="1200" b="0" kern="1200" dirty="0" err="1">
                          <a:solidFill>
                            <a:schemeClr val="dk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Дюшенна</a:t>
                      </a:r>
                      <a:r>
                        <a:rPr lang="ru-RU" sz="1200" b="0" kern="1200" dirty="0">
                          <a:solidFill>
                            <a:schemeClr val="dk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, G71.0; </a:t>
                      </a:r>
                    </a:p>
                    <a:p>
                      <a:pPr marL="228600" lvl="0" indent="-228600" algn="l" defTabSz="914400" rtl="0" eaLnBrk="1" latinLnBrk="0" hangingPunct="1">
                        <a:buFont typeface="+mj-lt"/>
                        <a:buAutoNum type="arabicPeriod"/>
                        <a:defRPr/>
                      </a:pPr>
                      <a:r>
                        <a:rPr lang="ru-RU" sz="1200" b="0" kern="1200" dirty="0">
                          <a:solidFill>
                            <a:schemeClr val="dk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Нарушения обмена фосфора (</a:t>
                      </a:r>
                      <a:r>
                        <a:rPr lang="ru-RU" sz="1200" b="0" kern="1200" dirty="0" err="1">
                          <a:solidFill>
                            <a:schemeClr val="dk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гипофосфатазия</a:t>
                      </a:r>
                      <a:r>
                        <a:rPr lang="ru-RU" sz="1200" b="0" kern="1200" dirty="0">
                          <a:solidFill>
                            <a:schemeClr val="dk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), E83.3; </a:t>
                      </a:r>
                    </a:p>
                    <a:p>
                      <a:pPr marL="228600" lvl="0" indent="-228600" algn="l" defTabSz="914400" rtl="0" eaLnBrk="1" latinLnBrk="0" hangingPunct="1">
                        <a:buFont typeface="+mj-lt"/>
                        <a:buAutoNum type="arabicPeriod"/>
                        <a:defRPr/>
                      </a:pPr>
                      <a:r>
                        <a:rPr lang="ru-RU" sz="1200" b="0" kern="1200" dirty="0" err="1">
                          <a:solidFill>
                            <a:schemeClr val="dk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Нейрональный</a:t>
                      </a:r>
                      <a:r>
                        <a:rPr lang="ru-RU" sz="1200" b="0" kern="1200" dirty="0">
                          <a:solidFill>
                            <a:schemeClr val="dk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</a:t>
                      </a:r>
                      <a:r>
                        <a:rPr lang="ru-RU" sz="1200" b="0" kern="1200" dirty="0" err="1">
                          <a:solidFill>
                            <a:schemeClr val="dk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цероидный</a:t>
                      </a:r>
                      <a:r>
                        <a:rPr lang="ru-RU" sz="1200" b="0" kern="1200" dirty="0">
                          <a:solidFill>
                            <a:schemeClr val="dk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</a:t>
                      </a:r>
                      <a:r>
                        <a:rPr lang="ru-RU" sz="1200" b="0" kern="1200" dirty="0" err="1">
                          <a:solidFill>
                            <a:schemeClr val="tx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липофусциноз</a:t>
                      </a:r>
                      <a:r>
                        <a:rPr lang="ru-RU" sz="1200" b="0" kern="1200" dirty="0">
                          <a:solidFill>
                            <a:schemeClr val="tx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, тип </a:t>
                      </a:r>
                      <a:r>
                        <a:rPr lang="en-US" sz="1200" b="0" kern="1200" dirty="0">
                          <a:solidFill>
                            <a:schemeClr val="tx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II</a:t>
                      </a:r>
                      <a:r>
                        <a:rPr lang="ru-RU" sz="1200" b="0" kern="1200" dirty="0">
                          <a:solidFill>
                            <a:schemeClr val="tx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, E75.4; </a:t>
                      </a:r>
                    </a:p>
                    <a:p>
                      <a:pPr marL="228600" lvl="0" indent="-228600" algn="l" defTabSz="914400" rtl="0" eaLnBrk="1" latinLnBrk="0" hangingPunct="1">
                        <a:buAutoNum type="arabicPeriod"/>
                        <a:defRPr/>
                      </a:pPr>
                      <a:r>
                        <a:rPr lang="ru-RU" sz="1200" b="0" kern="1200" dirty="0">
                          <a:solidFill>
                            <a:schemeClr val="tx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Муковисцидоз</a:t>
                      </a:r>
                    </a:p>
                    <a:p>
                      <a:pPr marL="228600" lvl="0" indent="-228600" algn="l" defTabSz="914400" rtl="0" eaLnBrk="1" latinLnBrk="0" hangingPunct="1">
                        <a:buFont typeface="+mj-lt"/>
                        <a:buAutoNum type="arabicPeriod"/>
                        <a:defRPr/>
                      </a:pPr>
                      <a:r>
                        <a:rPr lang="ru-RU" sz="1200" b="0" kern="1200" dirty="0">
                          <a:solidFill>
                            <a:schemeClr val="tx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Спинальная мышечная атрофия, G12; </a:t>
                      </a:r>
                    </a:p>
                    <a:p>
                      <a:pPr marL="228600" lvl="0" indent="-228600" algn="l" defTabSz="914400" rtl="0" eaLnBrk="1" latinLnBrk="0" hangingPunct="1">
                        <a:buFont typeface="+mj-lt"/>
                        <a:buAutoNum type="arabicPeriod"/>
                        <a:defRPr/>
                      </a:pPr>
                      <a:r>
                        <a:rPr lang="ru-RU" sz="1200" b="0" kern="1200" dirty="0">
                          <a:solidFill>
                            <a:schemeClr val="tx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Наследственный ангионевротический отек - </a:t>
                      </a:r>
                      <a:r>
                        <a:rPr lang="ru-RU" sz="1200" b="1" kern="1200" dirty="0">
                          <a:solidFill>
                            <a:schemeClr val="tx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НАО</a:t>
                      </a:r>
                    </a:p>
                    <a:p>
                      <a:pPr marL="228600" lvl="0" indent="-228600" algn="l" defTabSz="914400" rtl="0" eaLnBrk="1" latinLnBrk="0" hangingPunct="1">
                        <a:buFont typeface="+mj-lt"/>
                        <a:buAutoNum type="arabicPeriod"/>
                        <a:defRPr/>
                      </a:pPr>
                      <a:r>
                        <a:rPr lang="ru-RU" sz="1200" b="0" kern="1200" dirty="0">
                          <a:solidFill>
                            <a:srgbClr val="C00000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и другие  (всего </a:t>
                      </a:r>
                      <a:r>
                        <a:rPr lang="ru-RU" sz="1200" b="0" kern="1200" dirty="0" smtClean="0">
                          <a:solidFill>
                            <a:srgbClr val="C00000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52 </a:t>
                      </a:r>
                      <a:r>
                        <a:rPr lang="ru-RU" sz="1200" b="0" kern="1200" dirty="0">
                          <a:solidFill>
                            <a:srgbClr val="C00000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заболевания)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ru-RU" sz="1200" b="0" dirty="0">
                          <a:solidFill>
                            <a:schemeClr val="tx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В перечень заболеваний включены</a:t>
                      </a:r>
                      <a:r>
                        <a:rPr lang="ru-RU" sz="1200" b="0" baseline="0" dirty="0">
                          <a:solidFill>
                            <a:schemeClr val="tx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:</a:t>
                      </a:r>
                    </a:p>
                    <a:p>
                      <a:pPr marL="228600" marR="0" lvl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ru-RU" sz="1200" b="0" kern="1200" dirty="0">
                          <a:solidFill>
                            <a:schemeClr val="tx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Фенилкетонурия - Безбелковые продукты питания, белковые </a:t>
                      </a:r>
                      <a:r>
                        <a:rPr lang="ru-RU" sz="1200" b="0" kern="1200" dirty="0" err="1">
                          <a:solidFill>
                            <a:schemeClr val="tx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гидролизаты</a:t>
                      </a:r>
                      <a:r>
                        <a:rPr lang="ru-RU" sz="1200" b="0" kern="1200" dirty="0">
                          <a:solidFill>
                            <a:schemeClr val="tx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, ферменты, </a:t>
                      </a:r>
                      <a:r>
                        <a:rPr lang="ru-RU" sz="1200" b="0" kern="1200" dirty="0" err="1">
                          <a:solidFill>
                            <a:schemeClr val="tx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психостимуляторы</a:t>
                      </a:r>
                      <a:r>
                        <a:rPr lang="ru-RU" sz="1200" b="0" kern="1200" dirty="0">
                          <a:solidFill>
                            <a:schemeClr val="tx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, витамины, биостимуляторы </a:t>
                      </a:r>
                    </a:p>
                    <a:p>
                      <a:pPr marL="228600" marR="0" lvl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ru-RU" sz="1200" b="0" kern="1200" dirty="0">
                          <a:solidFill>
                            <a:schemeClr val="tx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Муковисцидоз (больным детям)</a:t>
                      </a:r>
                      <a:r>
                        <a:rPr lang="ru-RU" sz="1200" b="0" kern="1200" baseline="0" dirty="0">
                          <a:solidFill>
                            <a:schemeClr val="tx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</a:t>
                      </a:r>
                      <a:r>
                        <a:rPr lang="ru-RU" sz="1200" b="0" kern="1200" dirty="0">
                          <a:solidFill>
                            <a:srgbClr val="7030A0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 </a:t>
                      </a:r>
                      <a:r>
                        <a:rPr lang="ru-RU" sz="1200" b="0" kern="1200" dirty="0">
                          <a:solidFill>
                            <a:schemeClr val="dk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Ферменты </a:t>
                      </a:r>
                    </a:p>
                    <a:p>
                      <a:pPr lvl="0"/>
                      <a:endParaRPr lang="ru-RU" sz="1200" b="0" dirty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  <a:p>
                      <a:pPr lvl="0"/>
                      <a:r>
                        <a:rPr lang="ru-RU" sz="1200" b="0" dirty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Льготные категории:</a:t>
                      </a:r>
                    </a:p>
                    <a:p>
                      <a:pPr marL="228600" lvl="0" indent="-228600">
                        <a:buAutoNum type="arabicPeriod"/>
                      </a:pPr>
                      <a:r>
                        <a:rPr lang="ru-RU" sz="1200" b="1" dirty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Инвалиды 1  гр. и 2 гр.</a:t>
                      </a:r>
                    </a:p>
                    <a:p>
                      <a:pPr marL="228600" lvl="0" indent="-228600">
                        <a:buAutoNum type="arabicPeriod"/>
                      </a:pPr>
                      <a:r>
                        <a:rPr lang="ru-RU" sz="1200" b="1" dirty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дети-инвалиды</a:t>
                      </a:r>
                    </a:p>
                    <a:p>
                      <a:pPr marL="228600" lvl="0" indent="-228600">
                        <a:buAutoNum type="arabicPeriod"/>
                      </a:pPr>
                      <a:r>
                        <a:rPr lang="ru-RU" sz="1200" b="0" dirty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дети до 3 лет</a:t>
                      </a:r>
                    </a:p>
                    <a:p>
                      <a:pPr marL="228600" lvl="0" indent="-228600">
                        <a:buAutoNum type="arabicPeriod"/>
                      </a:pPr>
                      <a:r>
                        <a:rPr lang="ru-RU" sz="1200" b="0" dirty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дети до 6 лет из многодетных семей</a:t>
                      </a:r>
                      <a:endParaRPr lang="ru-RU" sz="1200" b="0" kern="1200" dirty="0">
                        <a:solidFill>
                          <a:schemeClr val="dk1"/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  <a:p>
                      <a:pPr marL="0" indent="0" algn="l" defTabSz="914400" rtl="0" eaLnBrk="1" latinLnBrk="0" hangingPunct="1">
                        <a:buFont typeface="+mj-lt"/>
                        <a:buNone/>
                        <a:defRPr/>
                      </a:pPr>
                      <a:r>
                        <a:rPr lang="ru-RU" sz="1200" b="1" kern="1200" dirty="0">
                          <a:solidFill>
                            <a:srgbClr val="C00000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Редкие</a:t>
                      </a:r>
                      <a:r>
                        <a:rPr lang="ru-RU" sz="1200" b="1" kern="1200" baseline="0" dirty="0">
                          <a:solidFill>
                            <a:srgbClr val="C00000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(орфанные) заболевания не включены, но обеспечиваются </a:t>
                      </a:r>
                      <a:r>
                        <a:rPr lang="ru-RU" sz="1200" b="1" kern="1200" baseline="0">
                          <a:solidFill>
                            <a:srgbClr val="C00000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как </a:t>
                      </a:r>
                      <a:r>
                        <a:rPr lang="ru-RU" sz="1200" b="1" kern="1200" baseline="0" smtClean="0">
                          <a:solidFill>
                            <a:srgbClr val="C00000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инвалиды</a:t>
                      </a:r>
                      <a:endParaRPr lang="ru-RU" sz="1200" b="1" kern="1200" baseline="0" dirty="0">
                        <a:solidFill>
                          <a:srgbClr val="C00000"/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037796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None/>
                      </a:pPr>
                      <a:r>
                        <a:rPr lang="ru-RU" sz="1200" b="0" kern="1200" dirty="0">
                          <a:solidFill>
                            <a:schemeClr val="dk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Обеспечение:</a:t>
                      </a:r>
                    </a:p>
                    <a:p>
                      <a:pPr marL="228600" indent="-228600" algn="ctr" defTabSz="914400" rtl="0" eaLnBrk="1" latinLnBrk="0" hangingPunct="1">
                        <a:buAutoNum type="arabicPeriod"/>
                      </a:pPr>
                      <a:r>
                        <a:rPr lang="ru-RU" sz="1200" b="0" kern="1200" dirty="0">
                          <a:solidFill>
                            <a:schemeClr val="dk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Лекарственными препаратами </a:t>
                      </a:r>
                    </a:p>
                    <a:p>
                      <a:pPr marL="228600" indent="-228600" algn="ctr" defTabSz="914400" rtl="0" eaLnBrk="1" latinLnBrk="0" hangingPunct="1">
                        <a:buAutoNum type="arabicPeriod"/>
                      </a:pPr>
                      <a:r>
                        <a:rPr lang="ru-RU" sz="1200" b="0" kern="1200" dirty="0">
                          <a:solidFill>
                            <a:schemeClr val="dk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Медицинские изделия</a:t>
                      </a:r>
                    </a:p>
                    <a:p>
                      <a:pPr marL="228600" indent="-228600" algn="ctr" defTabSz="914400" rtl="0" eaLnBrk="1" latinLnBrk="0" hangingPunct="1">
                        <a:buAutoNum type="arabicPeriod"/>
                      </a:pPr>
                      <a:r>
                        <a:rPr lang="ru-RU" sz="1200" b="0" kern="1200" dirty="0">
                          <a:solidFill>
                            <a:schemeClr val="dk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Технические средства</a:t>
                      </a:r>
                      <a:r>
                        <a:rPr lang="ru-RU" sz="1200" b="0" kern="1200" baseline="0" dirty="0">
                          <a:solidFill>
                            <a:schemeClr val="dk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реабилитации</a:t>
                      </a:r>
                    </a:p>
                    <a:p>
                      <a:pPr marL="228600" indent="-228600" algn="ctr" defTabSz="914400" rtl="0" eaLnBrk="1" latinLnBrk="0" hangingPunct="1">
                        <a:buAutoNum type="arabicPeriod"/>
                      </a:pPr>
                      <a:r>
                        <a:rPr lang="ru-RU" sz="1200" b="0" kern="1200" baseline="0" dirty="0">
                          <a:solidFill>
                            <a:schemeClr val="dk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Оказание мед помощи</a:t>
                      </a:r>
                      <a:endParaRPr lang="ru-RU" sz="1200" b="0" kern="1200" dirty="0">
                        <a:solidFill>
                          <a:schemeClr val="dk1"/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 typeface="+mj-lt"/>
                        <a:buNone/>
                        <a:defRPr/>
                      </a:pPr>
                      <a:r>
                        <a:rPr lang="ru-RU" sz="1200" b="0" kern="1200" dirty="0">
                          <a:solidFill>
                            <a:schemeClr val="dk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Обеспечение:</a:t>
                      </a:r>
                    </a:p>
                    <a:p>
                      <a:pPr marL="228600" indent="-228600" algn="ctr" defTabSz="914400" rtl="0" eaLnBrk="1" latinLnBrk="0" hangingPunct="1">
                        <a:buFont typeface="+mj-lt"/>
                        <a:buAutoNum type="arabicPeriod"/>
                        <a:defRPr/>
                      </a:pPr>
                      <a:r>
                        <a:rPr lang="ru-RU" sz="1200" b="0" kern="1200" dirty="0">
                          <a:solidFill>
                            <a:schemeClr val="dk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Всеми необходимыми лекарственными препаратами </a:t>
                      </a:r>
                    </a:p>
                    <a:p>
                      <a:pPr marL="228600" indent="-228600" algn="ctr" defTabSz="914400" rtl="0" eaLnBrk="1" latinLnBrk="0" hangingPunct="1">
                        <a:buFont typeface="+mj-lt"/>
                        <a:buAutoNum type="arabicPeriod"/>
                        <a:defRPr/>
                      </a:pPr>
                      <a:r>
                        <a:rPr lang="ru-RU" sz="1200" b="0" kern="1200" dirty="0">
                          <a:solidFill>
                            <a:schemeClr val="dk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продуктами лечебного питания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5" name="Выгнутая вниз стрелка 4"/>
          <p:cNvSpPr/>
          <p:nvPr/>
        </p:nvSpPr>
        <p:spPr>
          <a:xfrm flipH="1">
            <a:off x="2679906" y="5246280"/>
            <a:ext cx="1886675" cy="416688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83885" y="5024707"/>
            <a:ext cx="14679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Дети до </a:t>
            </a:r>
            <a:r>
              <a:rPr lang="ru-RU" sz="160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18 лет</a:t>
            </a:r>
          </a:p>
        </p:txBody>
      </p:sp>
      <p:sp>
        <p:nvSpPr>
          <p:cNvPr id="9" name="Кольцо 8"/>
          <p:cNvSpPr/>
          <p:nvPr/>
        </p:nvSpPr>
        <p:spPr>
          <a:xfrm>
            <a:off x="5448002" y="3264706"/>
            <a:ext cx="1817226" cy="805103"/>
          </a:xfrm>
          <a:prstGeom prst="donut">
            <a:avLst>
              <a:gd name="adj" fmla="val 658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56579" y="3482591"/>
            <a:ext cx="1200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Взрослые 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2642357"/>
              </p:ext>
            </p:extLst>
          </p:nvPr>
        </p:nvGraphicFramePr>
        <p:xfrm>
          <a:off x="7779697" y="926396"/>
          <a:ext cx="4288222" cy="4429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411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4411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79621">
                <a:tc>
                  <a:txBody>
                    <a:bodyPr/>
                    <a:lstStyle/>
                    <a:p>
                      <a:r>
                        <a:rPr lang="ru-RU" sz="1400" b="0" dirty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Заболевания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dirty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ЛП включенные</a:t>
                      </a:r>
                      <a:r>
                        <a:rPr lang="ru-RU" sz="1400" b="0" baseline="0" dirty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в Перечень по </a:t>
                      </a:r>
                      <a:r>
                        <a:rPr lang="ru-RU" sz="1400" b="0" baseline="0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ТПГГ</a:t>
                      </a:r>
                      <a:endParaRPr lang="ru-RU" sz="1400" b="0" dirty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b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Акромегалия</a:t>
                      </a:r>
                      <a:endParaRPr lang="ru-RU" sz="1400" b="0" dirty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Октреатид, Ланреотид </a:t>
                      </a:r>
                      <a:endParaRPr lang="ru-RU" sz="1400" b="0" dirty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b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Вторичная ЛАГ, ХТЛГ</a:t>
                      </a:r>
                      <a:endParaRPr lang="ru-RU" sz="1400" b="0" dirty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kern="1200">
                          <a:solidFill>
                            <a:schemeClr val="dk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Риоцигуат, Амбризентан, </a:t>
                      </a:r>
                      <a:endParaRPr lang="ru-RU" sz="1400" b="0"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kern="1200">
                          <a:solidFill>
                            <a:schemeClr val="dk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Мацитентан, Бозентан. Селексипаг </a:t>
                      </a:r>
                      <a:endParaRPr lang="ru-RU" sz="1400" b="0" dirty="0"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b="0" kern="1200">
                          <a:solidFill>
                            <a:schemeClr val="dk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Дефицит лизосомной кислой липазы</a:t>
                      </a:r>
                      <a:endParaRPr lang="ru-RU" sz="1400" b="0" dirty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Себелипаза</a:t>
                      </a:r>
                      <a:r>
                        <a:rPr lang="ru-RU" sz="1400" b="0" baseline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альфа</a:t>
                      </a:r>
                      <a:endParaRPr lang="ru-RU" sz="1400" b="0" dirty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Туберозный склероз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kern="1200" dirty="0" err="1">
                          <a:solidFill>
                            <a:schemeClr val="dk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Эверолимус</a:t>
                      </a:r>
                      <a:r>
                        <a:rPr lang="ru-RU" sz="1400" b="0" kern="1200" dirty="0">
                          <a:solidFill>
                            <a:schemeClr val="dk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</a:t>
                      </a:r>
                      <a:endParaRPr lang="ru-RU" sz="1400" b="0" dirty="0"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Периодический синдром, ассоциированный с рецептором фактора некроза опухоли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Семейная средиземноморская лихорадка</a:t>
                      </a:r>
                      <a:endParaRPr lang="ru-RU" sz="1200" b="0" i="0" u="none" strike="noStrike" kern="1200" dirty="0">
                        <a:solidFill>
                          <a:schemeClr val="dk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Криопирин-ассоцииров</a:t>
                      </a:r>
                      <a:r>
                        <a:rPr lang="ru-RU" sz="12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. ПС</a:t>
                      </a:r>
                      <a:endParaRPr lang="ru-RU" sz="1200" b="0" i="0" u="none" strike="noStrike" kern="1200" dirty="0">
                        <a:solidFill>
                          <a:schemeClr val="dk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Гипер</a:t>
                      </a:r>
                      <a:r>
                        <a:rPr lang="ru-RU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</a:t>
                      </a:r>
                      <a:r>
                        <a:rPr lang="ru-RU" sz="1200" b="0" i="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IgD</a:t>
                      </a:r>
                      <a:r>
                        <a:rPr lang="ru-RU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-синдром/синдром дефицита </a:t>
                      </a:r>
                      <a:r>
                        <a:rPr lang="ru-RU" sz="1200" b="0" i="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мевалонат-киназы</a:t>
                      </a:r>
                      <a:r>
                        <a:rPr lang="ru-RU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(HIDS/MKD)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kern="1200" dirty="0" err="1">
                          <a:solidFill>
                            <a:schemeClr val="dk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Канакинумаб</a:t>
                      </a:r>
                      <a:r>
                        <a:rPr lang="ru-RU" sz="1400" b="0" kern="1200" dirty="0">
                          <a:solidFill>
                            <a:schemeClr val="dk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</a:t>
                      </a:r>
                      <a:endParaRPr lang="ru-RU" sz="1400" b="0" dirty="0"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cxnSp>
        <p:nvCxnSpPr>
          <p:cNvPr id="11" name="Прямая со стрелкой 10"/>
          <p:cNvCxnSpPr/>
          <p:nvPr/>
        </p:nvCxnSpPr>
        <p:spPr>
          <a:xfrm flipH="1">
            <a:off x="6579476" y="1224425"/>
            <a:ext cx="1203999" cy="2359603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900847"/>
              </p:ext>
            </p:extLst>
          </p:nvPr>
        </p:nvGraphicFramePr>
        <p:xfrm>
          <a:off x="7779697" y="5662968"/>
          <a:ext cx="4288222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411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4411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ru-RU" dirty="0"/>
                        <a:t>СМА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Нусинерсен</a:t>
                      </a:r>
                      <a:r>
                        <a:rPr lang="ru-RU" dirty="0" smtClean="0"/>
                        <a:t>,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baseline="0" dirty="0" err="1" smtClean="0"/>
                        <a:t>Рисдиплам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9109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6" y="136526"/>
            <a:ext cx="11830050" cy="1106488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chemeClr val="accent5">
                    <a:lumMod val="5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Федеральные регистры больных орфанными заболеваниями</a:t>
            </a:r>
          </a:p>
        </p:txBody>
      </p:sp>
      <p:sp>
        <p:nvSpPr>
          <p:cNvPr id="3" name="Рамка 2"/>
          <p:cNvSpPr/>
          <p:nvPr/>
        </p:nvSpPr>
        <p:spPr>
          <a:xfrm>
            <a:off x="526473" y="1543049"/>
            <a:ext cx="11083636" cy="5134842"/>
          </a:xfrm>
          <a:prstGeom prst="frame">
            <a:avLst>
              <a:gd name="adj1" fmla="val 1956"/>
            </a:avLst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" name="Рамка 3"/>
          <p:cNvSpPr/>
          <p:nvPr/>
        </p:nvSpPr>
        <p:spPr>
          <a:xfrm>
            <a:off x="789709" y="2286000"/>
            <a:ext cx="7439891" cy="4128655"/>
          </a:xfrm>
          <a:prstGeom prst="frame">
            <a:avLst>
              <a:gd name="adj1" fmla="val 1956"/>
            </a:avLst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9709" y="1617247"/>
            <a:ext cx="137574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ru-RU" b="1" i="1" dirty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Перечень редких орфанных заболеваний на 24.09 2021 г. включает в себя </a:t>
            </a:r>
            <a:r>
              <a:rPr kumimoji="1" lang="ru-RU" b="1" i="1" dirty="0" smtClean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272 </a:t>
            </a:r>
            <a:r>
              <a:rPr kumimoji="1" lang="ru-RU" b="1" i="1" dirty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редкое </a:t>
            </a:r>
            <a:r>
              <a:rPr kumimoji="1" lang="ru-RU" b="1" i="1" dirty="0" err="1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орфанное</a:t>
            </a:r>
            <a:r>
              <a:rPr kumimoji="1" lang="ru-RU" b="1" i="1" dirty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</a:p>
          <a:p>
            <a:r>
              <a:rPr kumimoji="1" lang="ru-RU" b="1" i="1" dirty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з</a:t>
            </a:r>
            <a:r>
              <a:rPr kumimoji="1" lang="ru-RU" altLang="x-none" b="1" i="1" dirty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аболевание/группу, около </a:t>
            </a:r>
            <a:r>
              <a:rPr kumimoji="1" lang="ru-RU" altLang="x-none" b="1" i="1" dirty="0" smtClean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80 </a:t>
            </a:r>
            <a:r>
              <a:rPr kumimoji="1" lang="ru-RU" altLang="x-none" b="1" i="1" dirty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имеют лечение</a:t>
            </a:r>
            <a:r>
              <a:rPr lang="ru-RU" altLang="x-none" dirty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ru-RU" altLang="x-none" dirty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052945" y="2870487"/>
            <a:ext cx="3920838" cy="277090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Федеральный регистр </a:t>
            </a:r>
            <a:r>
              <a:rPr lang="ru-RU" sz="140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лиц, больных </a:t>
            </a:r>
            <a:r>
              <a:rPr lang="ru-RU" sz="1400" dirty="0" err="1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гемофилиеи</a:t>
            </a:r>
            <a:r>
              <a:rPr lang="ru-RU" sz="140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̆, муковисцидозом, гипофизарным нанизмом, болезнью Гоше, злокачественными новообразованиями </a:t>
            </a:r>
            <a:r>
              <a:rPr lang="ru-RU" sz="1400" dirty="0" err="1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лимфоиднои</a:t>
            </a:r>
            <a:r>
              <a:rPr lang="ru-RU" sz="140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̆, </a:t>
            </a:r>
            <a:r>
              <a:rPr lang="ru-RU" sz="1400" dirty="0" err="1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кроветворнои</a:t>
            </a:r>
            <a:r>
              <a:rPr lang="ru-RU" sz="140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̆ и родственных им </a:t>
            </a:r>
            <a:r>
              <a:rPr lang="ru-RU" sz="1400" dirty="0" err="1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тканеи</a:t>
            </a:r>
            <a:r>
              <a:rPr lang="ru-RU" sz="140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̆, рассеянным склерозом, гемолитико-уремическим синдромом, юношеским артритом с системным началом, </a:t>
            </a:r>
            <a:r>
              <a:rPr lang="ru-RU" sz="1400" dirty="0" err="1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мукополисахаридозом</a:t>
            </a:r>
            <a:r>
              <a:rPr lang="ru-RU" sz="140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sz="1400" dirty="0" err="1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I</a:t>
            </a:r>
            <a:r>
              <a:rPr lang="ru-RU" sz="140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, II и VI типов, </a:t>
            </a:r>
            <a:r>
              <a:rPr lang="ru-RU" sz="1400" dirty="0" err="1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апластическои</a:t>
            </a:r>
            <a:r>
              <a:rPr lang="ru-RU" sz="140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̆ </a:t>
            </a:r>
            <a:r>
              <a:rPr lang="ru-RU" sz="1400" dirty="0" err="1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анемиеи</a:t>
            </a:r>
            <a:r>
              <a:rPr lang="ru-RU" sz="140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̆ </a:t>
            </a:r>
            <a:r>
              <a:rPr lang="ru-RU" sz="1400" dirty="0" err="1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неуточненнои</a:t>
            </a:r>
            <a:r>
              <a:rPr lang="ru-RU" sz="140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̆, наследственным дефицитом факторов II (фибриногена), VII (лабильного) </a:t>
            </a:r>
            <a:r>
              <a:rPr lang="ru-RU" sz="1400" dirty="0" err="1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X</a:t>
            </a:r>
            <a:r>
              <a:rPr lang="ru-RU" sz="140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 (Стюарта-Прауэра), лиц после трансплантации органов и (или) </a:t>
            </a:r>
            <a:r>
              <a:rPr lang="ru-RU" sz="1400" dirty="0" err="1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тканеи</a:t>
            </a:r>
            <a:r>
              <a:rPr lang="ru-RU" sz="140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̆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237018" y="2854035"/>
            <a:ext cx="2716356" cy="277090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ysClr val="windowText" lastClr="000000"/>
                </a:solidFill>
                <a:latin typeface="Times New Roman" charset="0"/>
                <a:ea typeface="Times New Roman" charset="0"/>
                <a:cs typeface="Times New Roman" charset="0"/>
              </a:rPr>
              <a:t>Федеральный регистр </a:t>
            </a:r>
            <a:r>
              <a:rPr lang="ru-RU" sz="1600" dirty="0">
                <a:solidFill>
                  <a:sysClr val="windowText" lastClr="000000"/>
                </a:solidFill>
                <a:latin typeface="Times New Roman" charset="0"/>
                <a:ea typeface="Times New Roman" charset="0"/>
                <a:cs typeface="Times New Roman" charset="0"/>
              </a:rPr>
              <a:t>лиц, страдающих жизнеугрожающими и хроническими прогрессирующими редкими (орфанными) заболеваниями, приводящими к сокращению продолжительности жизни граждан или их инвалидности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8492835" y="2842779"/>
            <a:ext cx="2854038" cy="277090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Информационный ресурс</a:t>
            </a:r>
            <a:r>
              <a:rPr lang="ru-RU" sz="140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, содержащий сведения о детях с тяжелыми жизнеугрожающими</a:t>
            </a:r>
            <a:br>
              <a:rPr lang="ru-RU" sz="140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ru-RU" sz="140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и хроническими заболеваниями, в том числе редкими (орфанными) заболеваниями</a:t>
            </a:r>
          </a:p>
          <a:p>
            <a:pPr algn="ctr"/>
            <a:endParaRPr lang="ru-RU" sz="1400" dirty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algn="ctr"/>
            <a:endParaRPr lang="ru-RU" sz="1400" dirty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algn="ctr"/>
            <a:endParaRPr lang="ru-RU" sz="1400" dirty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35597" y="4794177"/>
            <a:ext cx="1547603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11 орфанных</a:t>
            </a:r>
          </a:p>
          <a:p>
            <a:r>
              <a:rPr lang="ru-RU" b="1" dirty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 заболеваний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172662" y="4794177"/>
            <a:ext cx="1611339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17 орфанных </a:t>
            </a:r>
          </a:p>
          <a:p>
            <a:r>
              <a:rPr lang="ru-RU" b="1" dirty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заболеваний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165244" y="4701843"/>
            <a:ext cx="2088970" cy="8309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1600" b="1" dirty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52 заболевания, </a:t>
            </a:r>
          </a:p>
          <a:p>
            <a:r>
              <a:rPr lang="ru-RU" sz="1600" b="1" dirty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не только орфанные</a:t>
            </a:r>
          </a:p>
          <a:p>
            <a:r>
              <a:rPr lang="ru-RU" sz="1600" b="1" dirty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(дети до 18 лет)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001832" y="2406130"/>
            <a:ext cx="15627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>
                <a:solidFill>
                  <a:schemeClr val="accent5">
                    <a:lumMod val="5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Ведет МЗ РФ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492027" y="2355911"/>
            <a:ext cx="2855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Ведет Фонд «Круг добра»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387601" y="5755995"/>
            <a:ext cx="9058725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Регистры по 243 орфанным заболеваниям не ведутся !</a:t>
            </a:r>
          </a:p>
        </p:txBody>
      </p:sp>
    </p:spTree>
    <p:extLst>
      <p:ext uri="{BB962C8B-B14F-4D97-AF65-F5344CB8AC3E}">
        <p14:creationId xmlns:p14="http://schemas.microsoft.com/office/powerpoint/2010/main" val="1040068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6" y="136526"/>
            <a:ext cx="11830050" cy="867869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chemeClr val="accent5">
                    <a:lumMod val="5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Решение вопроса организации ведения регистров, преемственности лечения, лечения с момента установки диагноз</a:t>
            </a:r>
          </a:p>
        </p:txBody>
      </p:sp>
      <p:sp>
        <p:nvSpPr>
          <p:cNvPr id="3" name="Рамка 2"/>
          <p:cNvSpPr/>
          <p:nvPr/>
        </p:nvSpPr>
        <p:spPr>
          <a:xfrm>
            <a:off x="374073" y="1343891"/>
            <a:ext cx="11540836" cy="5334000"/>
          </a:xfrm>
          <a:prstGeom prst="frame">
            <a:avLst>
              <a:gd name="adj1" fmla="val 1956"/>
            </a:avLst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" name="Рамка 3"/>
          <p:cNvSpPr/>
          <p:nvPr/>
        </p:nvSpPr>
        <p:spPr>
          <a:xfrm>
            <a:off x="622026" y="2512517"/>
            <a:ext cx="5914639" cy="3929336"/>
          </a:xfrm>
          <a:prstGeom prst="frame">
            <a:avLst>
              <a:gd name="adj1" fmla="val 1956"/>
            </a:avLst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50702" y="3374205"/>
            <a:ext cx="2453433" cy="277090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Федеральный регистр ВЗН</a:t>
            </a:r>
          </a:p>
          <a:p>
            <a:pPr algn="ctr"/>
            <a:endParaRPr lang="ru-RU" sz="2000" b="1" dirty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algn="ctr"/>
            <a:endParaRPr lang="ru-RU" sz="2000" b="1" dirty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algn="ctr"/>
            <a:endParaRPr lang="ru-RU" sz="2000" b="1" dirty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algn="ctr"/>
            <a:endParaRPr lang="ru-RU" sz="2000" b="1" dirty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algn="ctr"/>
            <a:endParaRPr lang="ru-RU" sz="2000" b="1" dirty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42623" y="3374205"/>
            <a:ext cx="2716356" cy="277090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ysClr val="windowText" lastClr="000000"/>
                </a:solidFill>
                <a:latin typeface="Times New Roman" charset="0"/>
                <a:ea typeface="Times New Roman" charset="0"/>
                <a:cs typeface="Times New Roman" charset="0"/>
              </a:rPr>
              <a:t>Федеральный регистр лиц, страдающих жизнеугрожающими и хроническими прогрессирующими редкими (орфанными) заболеваниями</a:t>
            </a:r>
          </a:p>
          <a:p>
            <a:pPr algn="ctr"/>
            <a:endParaRPr lang="ru-RU" sz="1600" b="1" dirty="0">
              <a:solidFill>
                <a:sysClr val="windowText" lastClr="000000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algn="ctr"/>
            <a:endParaRPr lang="ru-RU" sz="1600" b="1" dirty="0">
              <a:solidFill>
                <a:sysClr val="windowText" lastClr="000000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algn="ctr"/>
            <a:endParaRPr lang="ru-RU" sz="1600" b="1" dirty="0">
              <a:solidFill>
                <a:sysClr val="windowText" lastClr="000000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498223" y="3319782"/>
            <a:ext cx="2854038" cy="306764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Информационный ресурс</a:t>
            </a:r>
            <a:r>
              <a:rPr lang="ru-RU" sz="140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, содержащий сведения о детях с тяжелыми жизнеугрожающими</a:t>
            </a:r>
            <a:br>
              <a:rPr lang="ru-RU" sz="140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ru-RU" sz="140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и хроническими заболеваниями, в том числе редкими (орфанными) заболеваниями</a:t>
            </a:r>
          </a:p>
          <a:p>
            <a:pPr algn="ctr"/>
            <a:endParaRPr lang="ru-RU" sz="1400" dirty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algn="ctr"/>
            <a:endParaRPr lang="ru-RU" sz="1400" dirty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57949" y="5214324"/>
            <a:ext cx="1547603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11 орфанных</a:t>
            </a:r>
          </a:p>
          <a:p>
            <a:r>
              <a:rPr lang="ru-RU" b="1" dirty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 заболеваний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533152" y="5323987"/>
            <a:ext cx="1611339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17 орфанных </a:t>
            </a:r>
          </a:p>
          <a:p>
            <a:r>
              <a:rPr lang="ru-RU" b="1" dirty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заболеваний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736711" y="5445156"/>
            <a:ext cx="2458750" cy="8309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1600" b="1" dirty="0" err="1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Орфанных</a:t>
            </a:r>
            <a:r>
              <a:rPr lang="ru-RU" sz="1600" b="1" dirty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 заболевания </a:t>
            </a:r>
          </a:p>
          <a:p>
            <a:r>
              <a:rPr lang="ru-RU" sz="1600" b="1" dirty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из 52 включенных в </a:t>
            </a:r>
          </a:p>
          <a:p>
            <a:r>
              <a:rPr lang="ru-RU" sz="1600" b="1" dirty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перечень Фонда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452702" y="2673451"/>
            <a:ext cx="45051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ЦЕЛЬ </a:t>
            </a:r>
            <a:r>
              <a:rPr lang="mr-IN" b="1" dirty="0">
                <a:solidFill>
                  <a:schemeClr val="accent5">
                    <a:lumMod val="5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–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 обеспечение ЛП и СПЛП</a:t>
            </a:r>
          </a:p>
          <a:p>
            <a:pPr algn="ctr"/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Программы по орфанным заболеваниям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318039" y="2380121"/>
            <a:ext cx="321440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Цель - реализации </a:t>
            </a:r>
          </a:p>
          <a:p>
            <a:pPr algn="ctr"/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дополнительного механизма </a:t>
            </a:r>
          </a:p>
          <a:p>
            <a:pPr algn="ctr"/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Фонд «Круг добра» </a:t>
            </a:r>
          </a:p>
          <a:p>
            <a:pPr algn="ctr"/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25628" y="1597725"/>
            <a:ext cx="9864436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ru-RU" b="1" i="1" dirty="0">
                <a:latin typeface="Times New Roman" charset="0"/>
                <a:ea typeface="Times New Roman" charset="0"/>
                <a:cs typeface="Times New Roman" charset="0"/>
              </a:rPr>
              <a:t>Перечень редких орфанных заболеваний на 24.09 2021 г. включает в себя </a:t>
            </a:r>
            <a:r>
              <a:rPr kumimoji="1" lang="ru-RU" b="1" i="1" dirty="0" smtClean="0">
                <a:latin typeface="Times New Roman" charset="0"/>
                <a:ea typeface="Times New Roman" charset="0"/>
                <a:cs typeface="Times New Roman" charset="0"/>
              </a:rPr>
              <a:t>272 </a:t>
            </a:r>
            <a:r>
              <a:rPr kumimoji="1" lang="ru-RU" b="1" i="1" dirty="0">
                <a:latin typeface="Times New Roman" charset="0"/>
                <a:ea typeface="Times New Roman" charset="0"/>
                <a:cs typeface="Times New Roman" charset="0"/>
              </a:rPr>
              <a:t>редкое </a:t>
            </a:r>
            <a:r>
              <a:rPr kumimoji="1" lang="ru-RU" b="1" i="1" dirty="0" err="1">
                <a:latin typeface="Times New Roman" charset="0"/>
                <a:ea typeface="Times New Roman" charset="0"/>
                <a:cs typeface="Times New Roman" charset="0"/>
              </a:rPr>
              <a:t>орфанное</a:t>
            </a:r>
            <a:r>
              <a:rPr kumimoji="1" lang="ru-RU" b="1" i="1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</a:p>
          <a:p>
            <a:r>
              <a:rPr kumimoji="1" lang="ru-RU" b="1" i="1" dirty="0">
                <a:latin typeface="Times New Roman" charset="0"/>
                <a:ea typeface="Times New Roman" charset="0"/>
                <a:cs typeface="Times New Roman" charset="0"/>
              </a:rPr>
              <a:t>з</a:t>
            </a:r>
            <a:r>
              <a:rPr kumimoji="1" lang="ru-RU" altLang="x-none" b="1" i="1" dirty="0">
                <a:latin typeface="Times New Roman" charset="0"/>
                <a:ea typeface="Times New Roman" charset="0"/>
                <a:cs typeface="Times New Roman" charset="0"/>
              </a:rPr>
              <a:t>аболевание/группу</a:t>
            </a:r>
            <a:endParaRPr lang="ru-RU" dirty="0"/>
          </a:p>
        </p:txBody>
      </p:sp>
      <p:sp>
        <p:nvSpPr>
          <p:cNvPr id="17" name="Стрелка влево 16"/>
          <p:cNvSpPr/>
          <p:nvPr/>
        </p:nvSpPr>
        <p:spPr>
          <a:xfrm>
            <a:off x="6647991" y="4467273"/>
            <a:ext cx="167004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лево 4"/>
          <p:cNvSpPr/>
          <p:nvPr/>
        </p:nvSpPr>
        <p:spPr>
          <a:xfrm>
            <a:off x="3105552" y="5902798"/>
            <a:ext cx="5392671" cy="484632"/>
          </a:xfrm>
          <a:prstGeom prst="lef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>
                <a:solidFill>
                  <a:srgbClr val="C00000"/>
                </a:solidFill>
              </a:rPr>
              <a:t>СМА</a:t>
            </a:r>
          </a:p>
        </p:txBody>
      </p:sp>
      <p:sp>
        <p:nvSpPr>
          <p:cNvPr id="19" name="Стрелка влево 18"/>
          <p:cNvSpPr/>
          <p:nvPr/>
        </p:nvSpPr>
        <p:spPr>
          <a:xfrm>
            <a:off x="2093746" y="4135870"/>
            <a:ext cx="1468719" cy="1078453"/>
          </a:xfrm>
          <a:prstGeom prst="lef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C00000"/>
                </a:solidFill>
              </a:rPr>
              <a:t>ПНГ, ИТП, ЛАГ и т.д.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830848" y="3836095"/>
            <a:ext cx="14858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С </a:t>
            </a:r>
            <a:r>
              <a:rPr lang="ru-RU" dirty="0" err="1"/>
              <a:t>зарег</a:t>
            </a:r>
            <a:r>
              <a:rPr lang="ru-RU" dirty="0"/>
              <a:t>.</a:t>
            </a:r>
          </a:p>
          <a:p>
            <a:r>
              <a:rPr lang="ru-RU" dirty="0"/>
              <a:t>препаратами</a:t>
            </a:r>
          </a:p>
        </p:txBody>
      </p:sp>
    </p:spTree>
    <p:extLst>
      <p:ext uri="{BB962C8B-B14F-4D97-AF65-F5344CB8AC3E}">
        <p14:creationId xmlns:p14="http://schemas.microsoft.com/office/powerpoint/2010/main" val="1745028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8641" y="178940"/>
            <a:ext cx="11080376" cy="821522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chemeClr val="accent5">
                    <a:lumMod val="5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Важный шаг </a:t>
            </a:r>
            <a:r>
              <a:rPr lang="mr-IN" sz="2800" b="1" dirty="0">
                <a:solidFill>
                  <a:schemeClr val="accent5">
                    <a:lumMod val="5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–</a:t>
            </a:r>
            <a:r>
              <a:rPr lang="ru-RU" sz="2800" b="1" dirty="0">
                <a:solidFill>
                  <a:schemeClr val="accent5">
                    <a:lumMod val="5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 внесение законопроекта о включении СМА в ВЗН</a:t>
            </a: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743468"/>
              </p:ext>
            </p:extLst>
          </p:nvPr>
        </p:nvGraphicFramePr>
        <p:xfrm>
          <a:off x="690563" y="1246319"/>
          <a:ext cx="3751263" cy="5418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0" name="Документ" r:id="rId3" imgW="5943600" imgH="8585200" progId="Word.Document.8">
                  <p:embed/>
                </p:oleObj>
              </mc:Choice>
              <mc:Fallback>
                <p:oleObj name="Документ" r:id="rId3" imgW="5943600" imgH="8585200" progId="Word.Documen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90563" y="1246319"/>
                        <a:ext cx="3751263" cy="54181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5371652" y="1563526"/>
            <a:ext cx="6096000" cy="466281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dirty="0">
                <a:solidFill>
                  <a:srgbClr val="000000"/>
                </a:solidFill>
                <a:latin typeface="Times New Roman" charset="0"/>
                <a:ea typeface="Times New Roman" charset="0"/>
                <a:cs typeface="Times New Roman" charset="0"/>
              </a:rPr>
              <a:t>Проект федерального закона разработан в </a:t>
            </a:r>
            <a:r>
              <a:rPr lang="ru-RU" dirty="0" smtClean="0">
                <a:solidFill>
                  <a:srgbClr val="000000"/>
                </a:solidFill>
                <a:latin typeface="Times New Roman" charset="0"/>
                <a:ea typeface="Times New Roman" charset="0"/>
                <a:cs typeface="Times New Roman" charset="0"/>
              </a:rPr>
              <a:t>целях:</a:t>
            </a:r>
          </a:p>
          <a:p>
            <a:pPr marL="285750" indent="-285750" algn="just">
              <a:lnSpc>
                <a:spcPct val="150000"/>
              </a:lnSpc>
              <a:buFontTx/>
              <a:buChar char="-"/>
            </a:pPr>
            <a:r>
              <a:rPr lang="ru-RU" dirty="0" smtClean="0">
                <a:solidFill>
                  <a:srgbClr val="000000"/>
                </a:solidFill>
                <a:latin typeface="Times New Roman" charset="0"/>
                <a:ea typeface="Times New Roman" charset="0"/>
                <a:cs typeface="Times New Roman" charset="0"/>
              </a:rPr>
              <a:t>улучшения </a:t>
            </a:r>
            <a:r>
              <a:rPr lang="ru-RU" dirty="0">
                <a:solidFill>
                  <a:srgbClr val="000000"/>
                </a:solidFill>
                <a:latin typeface="Times New Roman" charset="0"/>
                <a:ea typeface="Times New Roman" charset="0"/>
                <a:cs typeface="Times New Roman" charset="0"/>
              </a:rPr>
              <a:t>лекарственного обеспечения и оказания медицинской помощи пациентам, страдающим СМА, старше 18 </a:t>
            </a:r>
            <a:r>
              <a:rPr lang="ru-RU" dirty="0" smtClean="0">
                <a:solidFill>
                  <a:srgbClr val="000000"/>
                </a:solidFill>
                <a:latin typeface="Times New Roman" charset="0"/>
                <a:ea typeface="Times New Roman" charset="0"/>
                <a:cs typeface="Times New Roman" charset="0"/>
              </a:rPr>
              <a:t>лет;</a:t>
            </a:r>
          </a:p>
          <a:p>
            <a:pPr marL="285750" indent="-285750" algn="just">
              <a:lnSpc>
                <a:spcPct val="150000"/>
              </a:lnSpc>
              <a:buFontTx/>
              <a:buChar char="-"/>
            </a:pPr>
            <a:r>
              <a:rPr lang="ru-RU" dirty="0" smtClean="0">
                <a:solidFill>
                  <a:srgbClr val="000000"/>
                </a:solidFill>
                <a:latin typeface="Times New Roman" charset="0"/>
                <a:ea typeface="Times New Roman" charset="0"/>
                <a:cs typeface="Times New Roman" charset="0"/>
              </a:rPr>
              <a:t>решения </a:t>
            </a:r>
            <a:r>
              <a:rPr lang="ru-RU" dirty="0">
                <a:solidFill>
                  <a:srgbClr val="000000"/>
                </a:solidFill>
                <a:latin typeface="Times New Roman" charset="0"/>
                <a:ea typeface="Times New Roman" charset="0"/>
                <a:cs typeface="Times New Roman" charset="0"/>
              </a:rPr>
              <a:t>проблемы преемственности терапии при достижении 18-летнего </a:t>
            </a:r>
            <a:r>
              <a:rPr lang="ru-RU" dirty="0" smtClean="0">
                <a:solidFill>
                  <a:srgbClr val="000000"/>
                </a:solidFill>
                <a:latin typeface="Times New Roman" charset="0"/>
                <a:ea typeface="Times New Roman" charset="0"/>
                <a:cs typeface="Times New Roman" charset="0"/>
              </a:rPr>
              <a:t>возраста;</a:t>
            </a:r>
          </a:p>
          <a:p>
            <a:pPr marL="285750" indent="-285750" algn="just">
              <a:lnSpc>
                <a:spcPct val="150000"/>
              </a:lnSpc>
              <a:buFontTx/>
              <a:buChar char="-"/>
            </a:pPr>
            <a:r>
              <a:rPr lang="ru-RU" dirty="0" smtClean="0">
                <a:solidFill>
                  <a:srgbClr val="000000"/>
                </a:solidFill>
                <a:latin typeface="Times New Roman" charset="0"/>
                <a:ea typeface="Times New Roman" charset="0"/>
                <a:cs typeface="Times New Roman" charset="0"/>
              </a:rPr>
              <a:t>соблюдения </a:t>
            </a:r>
            <a:r>
              <a:rPr lang="ru-RU" dirty="0">
                <a:solidFill>
                  <a:srgbClr val="000000"/>
                </a:solidFill>
                <a:latin typeface="Times New Roman" charset="0"/>
                <a:ea typeface="Times New Roman" charset="0"/>
                <a:cs typeface="Times New Roman" charset="0"/>
              </a:rPr>
              <a:t>права граждан на охрану здоровья независимо от финансовой обеспеченности субъекта Российской Федерации, в котором они </a:t>
            </a:r>
            <a:r>
              <a:rPr lang="ru-RU" dirty="0" smtClean="0">
                <a:solidFill>
                  <a:srgbClr val="000000"/>
                </a:solidFill>
                <a:latin typeface="Times New Roman" charset="0"/>
                <a:ea typeface="Times New Roman" charset="0"/>
                <a:cs typeface="Times New Roman" charset="0"/>
              </a:rPr>
              <a:t>проживают;</a:t>
            </a:r>
          </a:p>
          <a:p>
            <a:pPr marL="285750" indent="-285750" algn="just">
              <a:lnSpc>
                <a:spcPct val="150000"/>
              </a:lnSpc>
              <a:buFontTx/>
              <a:buChar char="-"/>
            </a:pPr>
            <a:r>
              <a:rPr lang="ru-RU" dirty="0" smtClean="0">
                <a:solidFill>
                  <a:srgbClr val="000000"/>
                </a:solidFill>
                <a:latin typeface="Times New Roman" charset="0"/>
                <a:ea typeface="Times New Roman" charset="0"/>
                <a:cs typeface="Times New Roman" charset="0"/>
              </a:rPr>
              <a:t>снижение</a:t>
            </a:r>
            <a:r>
              <a:rPr lang="ru-RU" dirty="0">
                <a:solidFill>
                  <a:srgbClr val="000000"/>
                </a:solidFill>
                <a:latin typeface="Times New Roman" charset="0"/>
                <a:ea typeface="Times New Roman" charset="0"/>
                <a:cs typeface="Times New Roman" charset="0"/>
              </a:rPr>
              <a:t> </a:t>
            </a:r>
            <a:r>
              <a:rPr lang="ru-RU" dirty="0" smtClean="0">
                <a:solidFill>
                  <a:srgbClr val="000000"/>
                </a:solidFill>
                <a:latin typeface="Times New Roman" charset="0"/>
                <a:ea typeface="Times New Roman" charset="0"/>
                <a:cs typeface="Times New Roman" charset="0"/>
              </a:rPr>
              <a:t>финансовой нагрузки </a:t>
            </a:r>
            <a:r>
              <a:rPr lang="ru-RU" dirty="0">
                <a:solidFill>
                  <a:srgbClr val="000000"/>
                </a:solidFill>
                <a:latin typeface="Times New Roman" charset="0"/>
                <a:ea typeface="Times New Roman" charset="0"/>
                <a:cs typeface="Times New Roman" charset="0"/>
              </a:rPr>
              <a:t>на бюджеты субъектов Российской Федерации.</a:t>
            </a:r>
            <a:endParaRPr lang="ru-RU" dirty="0">
              <a:effectLst/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92942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9245" y="444670"/>
            <a:ext cx="4970033" cy="81758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Цель деятельности </a:t>
            </a:r>
            <a:b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Фонда «Круг добра»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99245" y="1635163"/>
            <a:ext cx="4970033" cy="3926542"/>
          </a:xfrm>
        </p:spPr>
        <p:txBody>
          <a:bodyPr>
            <a:normAutofit fontScale="92500"/>
          </a:bodyPr>
          <a:lstStyle/>
          <a:p>
            <a:r>
              <a:rPr lang="ru-RU" sz="2200" dirty="0">
                <a:latin typeface="Times New Roman" charset="0"/>
                <a:ea typeface="Times New Roman" charset="0"/>
                <a:cs typeface="Times New Roman" charset="0"/>
              </a:rPr>
              <a:t>Реализация </a:t>
            </a:r>
            <a:r>
              <a:rPr lang="ru-RU" sz="2100" dirty="0">
                <a:latin typeface="Times New Roman" charset="0"/>
                <a:ea typeface="Times New Roman" charset="0"/>
                <a:cs typeface="Times New Roman" charset="0"/>
              </a:rPr>
              <a:t>дополнительного механизма организации и финансового обеспечения:</a:t>
            </a:r>
          </a:p>
          <a:p>
            <a:pPr marL="342900" indent="-342900">
              <a:buFont typeface="Arial" charset="0"/>
              <a:buChar char="•"/>
            </a:pPr>
            <a:r>
              <a:rPr lang="ru-RU" sz="2100" dirty="0">
                <a:latin typeface="Times New Roman" charset="0"/>
                <a:ea typeface="Times New Roman" charset="0"/>
                <a:cs typeface="Times New Roman" charset="0"/>
              </a:rPr>
              <a:t>оказания медицинской помощи (при необходимости за пределами РФ);</a:t>
            </a:r>
          </a:p>
          <a:p>
            <a:pPr marL="342900" indent="-342900">
              <a:buFont typeface="Arial" charset="0"/>
              <a:buChar char="•"/>
            </a:pPr>
            <a:r>
              <a:rPr lang="ru-RU" sz="2100" dirty="0">
                <a:latin typeface="Times New Roman" charset="0"/>
                <a:ea typeface="Times New Roman" charset="0"/>
                <a:cs typeface="Times New Roman" charset="0"/>
              </a:rPr>
              <a:t>обеспечения лекарственными препаратами и медицинскими изделиями, в том числе не зарегистрированными в РФ;</a:t>
            </a:r>
          </a:p>
          <a:p>
            <a:pPr marL="342900" indent="-342900">
              <a:buFont typeface="Arial" charset="0"/>
              <a:buChar char="•"/>
            </a:pPr>
            <a:r>
              <a:rPr lang="ru-RU" sz="2100" dirty="0">
                <a:latin typeface="Times New Roman" charset="0"/>
                <a:ea typeface="Times New Roman" charset="0"/>
                <a:cs typeface="Times New Roman" charset="0"/>
              </a:rPr>
              <a:t> обеспечение техническими средствами реабилитации, не входящими в федеральный перечень реабилитационных мероприятий, технических средств реабилитации и услуг, предоставляемых инвалиду 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8" b="348"/>
          <a:stretch>
            <a:fillRect/>
          </a:stretch>
        </p:blipFill>
        <p:spPr>
          <a:xfrm>
            <a:off x="6852621" y="303902"/>
            <a:ext cx="4959276" cy="619264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047077" y="5472953"/>
            <a:ext cx="505250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Детям с тяжелыми жизнеугрожающими и хроническими заболеваниями, в том числе редкими (орфанными) заболеваниями 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5333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4212" y="0"/>
            <a:ext cx="5977788" cy="424927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60304" y="4329309"/>
            <a:ext cx="548560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Фонд не оказывает 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медицинские консультации,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не имеет право назначать и отменять 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лекарственные препараты</a:t>
            </a:r>
            <a:endParaRPr lang="ru-RU" sz="2400" b="1" dirty="0">
              <a:solidFill>
                <a:srgbClr val="C00000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91671" y="430086"/>
            <a:ext cx="384348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Фонд не подменяет 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действующие программы </a:t>
            </a:r>
            <a:endParaRPr lang="ru-RU" sz="2400" b="1" dirty="0">
              <a:solidFill>
                <a:srgbClr val="C00000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158" y="2344004"/>
            <a:ext cx="6096054" cy="432008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" y="1346034"/>
            <a:ext cx="5981667" cy="3537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975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8101</TotalTime>
  <Words>3136</Words>
  <Application>Microsoft Macintosh PowerPoint</Application>
  <PresentationFormat>Широкоэкранный</PresentationFormat>
  <Paragraphs>342</Paragraphs>
  <Slides>22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30" baseType="lpstr">
      <vt:lpstr>Calibri</vt:lpstr>
      <vt:lpstr>Calibri Light</vt:lpstr>
      <vt:lpstr>Century Gothic</vt:lpstr>
      <vt:lpstr>Times New Roman</vt:lpstr>
      <vt:lpstr>Wingdings</vt:lpstr>
      <vt:lpstr>Arial</vt:lpstr>
      <vt:lpstr>Тема Office</vt:lpstr>
      <vt:lpstr>Документ</vt:lpstr>
      <vt:lpstr>«Актуальные проблемы регулирования организации медицинской помощи орфанным пациентам и пути решения»</vt:lpstr>
      <vt:lpstr>Понятия</vt:lpstr>
      <vt:lpstr>Лекарственное обеспечение редких (орфанных) заболеваний  Перечень редких орфанных заболеваний на 24.09 2021 г. включает в себя 272 редкое орфанное заболевание/группу, около 80 имеют лечение  (https://minzdrav.gov.ru/documents/9641-perechen-redkih-orfannyh-zabolevaniy)</vt:lpstr>
      <vt:lpstr>Лекарственное обеспечение редких (орфанных) заболеваний  Перечень редких орфанных заболеваний на 24.09 2021 г. включает в себя 272 редкое орфанное заболевание/группу, около 80 имеют лечение  (https://minzdrav.gov.ru/documents/9641-perechen-redkih-orfannyh-zabolevaniy)</vt:lpstr>
      <vt:lpstr>Федеральные регистры больных орфанными заболеваниями</vt:lpstr>
      <vt:lpstr>Решение вопроса организации ведения регистров, преемственности лечения, лечения с момента установки диагноз</vt:lpstr>
      <vt:lpstr>Важный шаг – внесение законопроекта о включении СМА в ВЗН</vt:lpstr>
      <vt:lpstr>Цель деятельности  Фонда «Круг добра»</vt:lpstr>
      <vt:lpstr>Презентация PowerPoint</vt:lpstr>
      <vt:lpstr>ОБОРОТ НЕЗАРЕГИСТРИРОВАННЫХ ЛЕКАРСТВЕННЫХ СРЕДСТВ НА ТЕРРИТОРИИ РФ </vt:lpstr>
      <vt:lpstr>Анализ НПА, регулирующих медицинскую помощь и лекарственное обеспечение пациентов с редкими заболеваниями</vt:lpstr>
      <vt:lpstr>Презентация PowerPoint</vt:lpstr>
      <vt:lpstr>Презентация PowerPoint</vt:lpstr>
      <vt:lpstr>«Организация медицинской помощи пациентам с нервно-мышечной патологией»  </vt:lpstr>
      <vt:lpstr>Ключевые Положения Приказа </vt:lpstr>
      <vt:lpstr>Ключевые Положения Приказа </vt:lpstr>
      <vt:lpstr>Приложение: Положение об организации оказания медицинской помощи больным со СМА в субъекте РФ (1/2)</vt:lpstr>
      <vt:lpstr>Приложение: Положение об организации оказания медицинской помощи больным со СМА в субъекте РФ (2/2)</vt:lpstr>
      <vt:lpstr>Приложение: Схема маршрутизации</vt:lpstr>
      <vt:lpstr>Презентация PowerPoint</vt:lpstr>
      <vt:lpstr>Предложение № 3</vt:lpstr>
      <vt:lpstr>Спасибо за внимание!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Наталия Смирнова</dc:creator>
  <cp:lastModifiedBy>Наталия Смирнова</cp:lastModifiedBy>
  <cp:revision>190</cp:revision>
  <dcterms:created xsi:type="dcterms:W3CDTF">2021-03-28T18:23:48Z</dcterms:created>
  <dcterms:modified xsi:type="dcterms:W3CDTF">2022-05-31T19:20:18Z</dcterms:modified>
</cp:coreProperties>
</file>